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339" r:id="rId2"/>
    <p:sldId id="346" r:id="rId3"/>
    <p:sldId id="375" r:id="rId4"/>
    <p:sldId id="376" r:id="rId5"/>
    <p:sldId id="377" r:id="rId6"/>
    <p:sldId id="379" r:id="rId7"/>
    <p:sldId id="380" r:id="rId8"/>
    <p:sldId id="374"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5" userDrawn="1">
          <p15:clr>
            <a:srgbClr val="A4A3A4"/>
          </p15:clr>
        </p15:guide>
        <p15:guide id="2" orient="horz" pos="5" userDrawn="1">
          <p15:clr>
            <a:srgbClr val="A4A3A4"/>
          </p15:clr>
        </p15:guide>
        <p15:guide id="3" pos="7673" userDrawn="1">
          <p15:clr>
            <a:srgbClr val="A4A3A4"/>
          </p15:clr>
        </p15:guide>
        <p15:guide id="4" pos="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A2"/>
    <a:srgbClr val="007DC2"/>
    <a:srgbClr val="0199D8"/>
    <a:srgbClr val="A0BB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99" autoAdjust="0"/>
    <p:restoredTop sz="96280"/>
  </p:normalViewPr>
  <p:slideViewPr>
    <p:cSldViewPr snapToGrid="0" snapToObjects="1">
      <p:cViewPr varScale="1">
        <p:scale>
          <a:sx n="44" d="100"/>
          <a:sy n="44" d="100"/>
        </p:scale>
        <p:origin x="402" y="54"/>
      </p:cViewPr>
      <p:guideLst>
        <p:guide orient="horz" pos="4315"/>
        <p:guide orient="horz" pos="5"/>
        <p:guide pos="7673"/>
        <p:guide pos="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80DF3B3-985E-4746-84C6-7BD022943D84}" type="datetimeFigureOut">
              <a:rPr lang="en-US" smtClean="0"/>
              <a:t>5/20/2019</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EA39CE3C-8992-474D-80BB-3A137BB47BD1}" type="slidenum">
              <a:rPr lang="en-US" smtClean="0"/>
              <a:t>‹#›</a:t>
            </a:fld>
            <a:endParaRPr lang="en-US" dirty="0"/>
          </a:p>
        </p:txBody>
      </p:sp>
    </p:spTree>
    <p:extLst>
      <p:ext uri="{BB962C8B-B14F-4D97-AF65-F5344CB8AC3E}">
        <p14:creationId xmlns:p14="http://schemas.microsoft.com/office/powerpoint/2010/main" val="42416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39CE3C-8992-474D-80BB-3A137BB47BD1}" type="slidenum">
              <a:rPr lang="en-US" smtClean="0"/>
              <a:t>1</a:t>
            </a:fld>
            <a:endParaRPr lang="en-US" dirty="0"/>
          </a:p>
        </p:txBody>
      </p:sp>
    </p:spTree>
    <p:extLst>
      <p:ext uri="{BB962C8B-B14F-4D97-AF65-F5344CB8AC3E}">
        <p14:creationId xmlns:p14="http://schemas.microsoft.com/office/powerpoint/2010/main" val="2450084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39CE3C-8992-474D-80BB-3A137BB47BD1}" type="slidenum">
              <a:rPr lang="en-US" smtClean="0"/>
              <a:t>2</a:t>
            </a:fld>
            <a:endParaRPr lang="en-US" dirty="0"/>
          </a:p>
        </p:txBody>
      </p:sp>
    </p:spTree>
    <p:extLst>
      <p:ext uri="{BB962C8B-B14F-4D97-AF65-F5344CB8AC3E}">
        <p14:creationId xmlns:p14="http://schemas.microsoft.com/office/powerpoint/2010/main" val="413489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39CE3C-8992-474D-80BB-3A137BB47BD1}" type="slidenum">
              <a:rPr lang="en-US" smtClean="0"/>
              <a:t>3</a:t>
            </a:fld>
            <a:endParaRPr lang="en-US" dirty="0"/>
          </a:p>
        </p:txBody>
      </p:sp>
    </p:spTree>
    <p:extLst>
      <p:ext uri="{BB962C8B-B14F-4D97-AF65-F5344CB8AC3E}">
        <p14:creationId xmlns:p14="http://schemas.microsoft.com/office/powerpoint/2010/main" val="945509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39CE3C-8992-474D-80BB-3A137BB47BD1}" type="slidenum">
              <a:rPr lang="en-US" smtClean="0"/>
              <a:t>4</a:t>
            </a:fld>
            <a:endParaRPr lang="en-US" dirty="0"/>
          </a:p>
        </p:txBody>
      </p:sp>
    </p:spTree>
    <p:extLst>
      <p:ext uri="{BB962C8B-B14F-4D97-AF65-F5344CB8AC3E}">
        <p14:creationId xmlns:p14="http://schemas.microsoft.com/office/powerpoint/2010/main" val="2142496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39CE3C-8992-474D-80BB-3A137BB47BD1}" type="slidenum">
              <a:rPr lang="en-US" smtClean="0"/>
              <a:t>5</a:t>
            </a:fld>
            <a:endParaRPr lang="en-US" dirty="0"/>
          </a:p>
        </p:txBody>
      </p:sp>
    </p:spTree>
    <p:extLst>
      <p:ext uri="{BB962C8B-B14F-4D97-AF65-F5344CB8AC3E}">
        <p14:creationId xmlns:p14="http://schemas.microsoft.com/office/powerpoint/2010/main" val="75729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39CE3C-8992-474D-80BB-3A137BB47BD1}" type="slidenum">
              <a:rPr lang="en-US" smtClean="0"/>
              <a:t>6</a:t>
            </a:fld>
            <a:endParaRPr lang="en-US" dirty="0"/>
          </a:p>
        </p:txBody>
      </p:sp>
    </p:spTree>
    <p:extLst>
      <p:ext uri="{BB962C8B-B14F-4D97-AF65-F5344CB8AC3E}">
        <p14:creationId xmlns:p14="http://schemas.microsoft.com/office/powerpoint/2010/main" val="342184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39CE3C-8992-474D-80BB-3A137BB47BD1}" type="slidenum">
              <a:rPr lang="en-US" smtClean="0"/>
              <a:t>7</a:t>
            </a:fld>
            <a:endParaRPr lang="en-US" dirty="0"/>
          </a:p>
        </p:txBody>
      </p:sp>
    </p:spTree>
    <p:extLst>
      <p:ext uri="{BB962C8B-B14F-4D97-AF65-F5344CB8AC3E}">
        <p14:creationId xmlns:p14="http://schemas.microsoft.com/office/powerpoint/2010/main" val="1288318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39CE3C-8992-474D-80BB-3A137BB47BD1}" type="slidenum">
              <a:rPr lang="en-US" smtClean="0"/>
              <a:t>8</a:t>
            </a:fld>
            <a:endParaRPr lang="en-US" dirty="0"/>
          </a:p>
        </p:txBody>
      </p:sp>
    </p:spTree>
    <p:extLst>
      <p:ext uri="{BB962C8B-B14F-4D97-AF65-F5344CB8AC3E}">
        <p14:creationId xmlns:p14="http://schemas.microsoft.com/office/powerpoint/2010/main" val="346718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95F00B4-0CCB-A54C-BB99-1E4F0F9852F3}" type="datetimeFigureOut">
              <a:rPr lang="en-US" smtClean="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C89D83-AD09-F44A-BE70-132520410398}" type="slidenum">
              <a:rPr lang="en-US" smtClean="0"/>
              <a:t>‹#›</a:t>
            </a:fld>
            <a:endParaRPr lang="en-US" dirty="0"/>
          </a:p>
        </p:txBody>
      </p:sp>
    </p:spTree>
    <p:extLst>
      <p:ext uri="{BB962C8B-B14F-4D97-AF65-F5344CB8AC3E}">
        <p14:creationId xmlns:p14="http://schemas.microsoft.com/office/powerpoint/2010/main" val="179853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95F00B4-0CCB-A54C-BB99-1E4F0F9852F3}" type="datetimeFigureOut">
              <a:rPr lang="en-US" smtClean="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C89D83-AD09-F44A-BE70-132520410398}" type="slidenum">
              <a:rPr lang="en-US" smtClean="0"/>
              <a:t>‹#›</a:t>
            </a:fld>
            <a:endParaRPr lang="en-US" dirty="0"/>
          </a:p>
        </p:txBody>
      </p:sp>
    </p:spTree>
    <p:extLst>
      <p:ext uri="{BB962C8B-B14F-4D97-AF65-F5344CB8AC3E}">
        <p14:creationId xmlns:p14="http://schemas.microsoft.com/office/powerpoint/2010/main" val="211853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95F00B4-0CCB-A54C-BB99-1E4F0F9852F3}" type="datetimeFigureOut">
              <a:rPr lang="en-US" smtClean="0"/>
              <a:t>5/20/2019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C89D83-AD09-F44A-BE70-132520410398}" type="slidenum">
              <a:rPr lang="en-US" smtClean="0"/>
              <a:t>‹#›</a:t>
            </a:fld>
            <a:endParaRPr lang="en-US" dirty="0"/>
          </a:p>
        </p:txBody>
      </p:sp>
    </p:spTree>
    <p:extLst>
      <p:ext uri="{BB962C8B-B14F-4D97-AF65-F5344CB8AC3E}">
        <p14:creationId xmlns:p14="http://schemas.microsoft.com/office/powerpoint/2010/main" val="100052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95F00B4-0CCB-A54C-BB99-1E4F0F9852F3}" type="datetimeFigureOut">
              <a:rPr lang="en-US" smtClean="0"/>
              <a:t>5/20/2019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C89D83-AD09-F44A-BE70-132520410398}" type="slidenum">
              <a:rPr lang="en-US" smtClean="0"/>
              <a:t>‹#›</a:t>
            </a:fld>
            <a:endParaRPr lang="en-US" dirty="0"/>
          </a:p>
        </p:txBody>
      </p:sp>
    </p:spTree>
    <p:extLst>
      <p:ext uri="{BB962C8B-B14F-4D97-AF65-F5344CB8AC3E}">
        <p14:creationId xmlns:p14="http://schemas.microsoft.com/office/powerpoint/2010/main" val="1754014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F00B4-0CCB-A54C-BB99-1E4F0F9852F3}" type="datetimeFigureOut">
              <a:rPr lang="en-US" smtClean="0"/>
              <a:t>5/20/2019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C89D83-AD09-F44A-BE70-132520410398}" type="slidenum">
              <a:rPr lang="en-US" smtClean="0"/>
              <a:t>‹#›</a:t>
            </a:fld>
            <a:endParaRPr lang="en-US" dirty="0"/>
          </a:p>
        </p:txBody>
      </p:sp>
    </p:spTree>
    <p:extLst>
      <p:ext uri="{BB962C8B-B14F-4D97-AF65-F5344CB8AC3E}">
        <p14:creationId xmlns:p14="http://schemas.microsoft.com/office/powerpoint/2010/main" val="107635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95F00B4-0CCB-A54C-BB99-1E4F0F9852F3}" type="datetimeFigureOut">
              <a:rPr lang="en-US" smtClean="0"/>
              <a:t>5/20/2019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C89D83-AD09-F44A-BE70-132520410398}" type="slidenum">
              <a:rPr lang="en-US" smtClean="0"/>
              <a:t>‹#›</a:t>
            </a:fld>
            <a:endParaRPr lang="en-US" dirty="0"/>
          </a:p>
        </p:txBody>
      </p:sp>
    </p:spTree>
    <p:extLst>
      <p:ext uri="{BB962C8B-B14F-4D97-AF65-F5344CB8AC3E}">
        <p14:creationId xmlns:p14="http://schemas.microsoft.com/office/powerpoint/2010/main" val="20398439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F00B4-0CCB-A54C-BB99-1E4F0F9852F3}" type="datetimeFigureOut">
              <a:rPr lang="en-US" smtClean="0"/>
              <a:t>5/20/2019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89D83-AD09-F44A-BE70-132520410398}" type="slidenum">
              <a:rPr lang="en-US" smtClean="0"/>
              <a:t>‹#›</a:t>
            </a:fld>
            <a:endParaRPr lang="en-US" dirty="0"/>
          </a:p>
        </p:txBody>
      </p:sp>
    </p:spTree>
    <p:extLst>
      <p:ext uri="{BB962C8B-B14F-4D97-AF65-F5344CB8AC3E}">
        <p14:creationId xmlns:p14="http://schemas.microsoft.com/office/powerpoint/2010/main" val="1998479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71710A-4B41-C443-8CC3-1FA603F43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3007" y="-232475"/>
            <a:ext cx="11378515" cy="7090475"/>
          </a:xfrm>
          <a:prstGeom prst="rect">
            <a:avLst/>
          </a:prstGeom>
        </p:spPr>
      </p:pic>
      <p:sp>
        <p:nvSpPr>
          <p:cNvPr id="4" name="Rectangle 3"/>
          <p:cNvSpPr/>
          <p:nvPr/>
        </p:nvSpPr>
        <p:spPr>
          <a:xfrm rot="555941">
            <a:off x="-2339582" y="-1643442"/>
            <a:ext cx="9227380" cy="10083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
        <p:nvSpPr>
          <p:cNvPr id="7" name="Rectangle 6"/>
          <p:cNvSpPr/>
          <p:nvPr/>
        </p:nvSpPr>
        <p:spPr>
          <a:xfrm>
            <a:off x="1146932" y="3762989"/>
            <a:ext cx="4819599" cy="707886"/>
          </a:xfrm>
          <a:prstGeom prst="rect">
            <a:avLst/>
          </a:prstGeom>
        </p:spPr>
        <p:txBody>
          <a:bodyPr wrap="square">
            <a:spAutoFit/>
          </a:bodyPr>
          <a:lstStyle/>
          <a:p>
            <a:pPr algn="ctr"/>
            <a:r>
              <a:rPr lang="en-GB" sz="2000" b="1" dirty="0" smtClean="0">
                <a:solidFill>
                  <a:srgbClr val="0070C0"/>
                </a:solidFill>
                <a:latin typeface="Arial Black" panose="020B0604020202020204" pitchFamily="34" charset="0"/>
                <a:ea typeface="Gotham Book" charset="0"/>
                <a:cs typeface="Arial Black" panose="020B0604020202020204" pitchFamily="34" charset="0"/>
              </a:rPr>
              <a:t>Chris Emmett</a:t>
            </a:r>
            <a:endParaRPr lang="en-GB" sz="2000" b="1" dirty="0">
              <a:solidFill>
                <a:srgbClr val="0070C0"/>
              </a:solidFill>
              <a:latin typeface="Arial Black" panose="020B0604020202020204" pitchFamily="34" charset="0"/>
              <a:ea typeface="Gotham Book" charset="0"/>
              <a:cs typeface="Arial Black" panose="020B0604020202020204" pitchFamily="34" charset="0"/>
            </a:endParaRPr>
          </a:p>
          <a:p>
            <a:pPr algn="ctr"/>
            <a:r>
              <a:rPr lang="en-GB" sz="2000" dirty="0" smtClean="0">
                <a:solidFill>
                  <a:srgbClr val="0070C0"/>
                </a:solidFill>
                <a:latin typeface="Arial" panose="020B0604020202020204" pitchFamily="34" charset="0"/>
                <a:ea typeface="Gotham Book" charset="0"/>
                <a:cs typeface="Arial" panose="020B0604020202020204" pitchFamily="34" charset="0"/>
              </a:rPr>
              <a:t>Director of Strategy Prison Education</a:t>
            </a:r>
            <a:endParaRPr lang="en-GB" sz="2000" dirty="0">
              <a:solidFill>
                <a:srgbClr val="0070C0"/>
              </a:solidFill>
              <a:latin typeface="Arial" panose="020B0604020202020204" pitchFamily="34" charset="0"/>
              <a:ea typeface="Gotham Book" charset="0"/>
              <a:cs typeface="Arial" panose="020B0604020202020204" pitchFamily="34" charset="0"/>
            </a:endParaRPr>
          </a:p>
        </p:txBody>
      </p:sp>
      <p:sp>
        <p:nvSpPr>
          <p:cNvPr id="8" name="Rectangle 7"/>
          <p:cNvSpPr/>
          <p:nvPr/>
        </p:nvSpPr>
        <p:spPr>
          <a:xfrm>
            <a:off x="592104" y="2053730"/>
            <a:ext cx="2793258" cy="830997"/>
          </a:xfrm>
          <a:prstGeom prst="rect">
            <a:avLst/>
          </a:prstGeom>
        </p:spPr>
        <p:txBody>
          <a:bodyPr wrap="square">
            <a:spAutoFit/>
          </a:bodyPr>
          <a:lstStyle/>
          <a:p>
            <a:endParaRPr lang="en-US" sz="4800" spc="-150" dirty="0">
              <a:solidFill>
                <a:srgbClr val="0070C0"/>
              </a:solidFill>
              <a:latin typeface="Gotham Book" charset="0"/>
              <a:ea typeface="Gotham Book" charset="0"/>
              <a:cs typeface="Gotham Book" charset="0"/>
            </a:endParaRPr>
          </a:p>
        </p:txBody>
      </p:sp>
      <p:pic>
        <p:nvPicPr>
          <p:cNvPr id="26" name="Picture 25">
            <a:extLst>
              <a:ext uri="{FF2B5EF4-FFF2-40B4-BE49-F238E27FC236}">
                <a16:creationId xmlns:a16="http://schemas.microsoft.com/office/drawing/2014/main" id="{D01323AF-97AD-1544-A57D-AA384F3B78E8}"/>
              </a:ext>
            </a:extLst>
          </p:cNvPr>
          <p:cNvPicPr>
            <a:picLocks noChangeAspect="1"/>
          </p:cNvPicPr>
          <p:nvPr/>
        </p:nvPicPr>
        <p:blipFill>
          <a:blip r:embed="rId4"/>
          <a:stretch>
            <a:fillRect/>
          </a:stretch>
        </p:blipFill>
        <p:spPr>
          <a:xfrm>
            <a:off x="592104" y="606677"/>
            <a:ext cx="2964628" cy="793680"/>
          </a:xfrm>
          <a:prstGeom prst="rect">
            <a:avLst/>
          </a:prstGeom>
        </p:spPr>
      </p:pic>
      <p:pic>
        <p:nvPicPr>
          <p:cNvPr id="29" name="Content Placeholder 9">
            <a:extLst>
              <a:ext uri="{FF2B5EF4-FFF2-40B4-BE49-F238E27FC236}">
                <a16:creationId xmlns:a16="http://schemas.microsoft.com/office/drawing/2014/main" id="{6F589212-3D3F-FD45-8FBB-227C6A1F48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93377" y="4858382"/>
            <a:ext cx="893313" cy="893313"/>
          </a:xfrm>
          <a:prstGeom prst="rect">
            <a:avLst/>
          </a:prstGeom>
        </p:spPr>
      </p:pic>
      <p:grpSp>
        <p:nvGrpSpPr>
          <p:cNvPr id="30" name="Group 29">
            <a:extLst>
              <a:ext uri="{FF2B5EF4-FFF2-40B4-BE49-F238E27FC236}">
                <a16:creationId xmlns:a16="http://schemas.microsoft.com/office/drawing/2014/main" id="{BC7572E6-3102-1348-A657-2B3A5FD1A0BA}"/>
              </a:ext>
            </a:extLst>
          </p:cNvPr>
          <p:cNvGrpSpPr/>
          <p:nvPr/>
        </p:nvGrpSpPr>
        <p:grpSpPr>
          <a:xfrm>
            <a:off x="458225" y="4639677"/>
            <a:ext cx="5868464" cy="1996410"/>
            <a:chOff x="458225" y="4261307"/>
            <a:chExt cx="5868464" cy="1996409"/>
          </a:xfrm>
        </p:grpSpPr>
        <p:pic>
          <p:nvPicPr>
            <p:cNvPr id="31" name="Picture 30">
              <a:extLst>
                <a:ext uri="{FF2B5EF4-FFF2-40B4-BE49-F238E27FC236}">
                  <a16:creationId xmlns:a16="http://schemas.microsoft.com/office/drawing/2014/main" id="{A8C758D5-8FA0-AA49-A25A-9D668A3A16C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33619" y="4532596"/>
              <a:ext cx="1158278" cy="788139"/>
            </a:xfrm>
            <a:prstGeom prst="rect">
              <a:avLst/>
            </a:prstGeom>
          </p:spPr>
        </p:pic>
        <p:pic>
          <p:nvPicPr>
            <p:cNvPr id="32" name="Picture 31">
              <a:extLst>
                <a:ext uri="{FF2B5EF4-FFF2-40B4-BE49-F238E27FC236}">
                  <a16:creationId xmlns:a16="http://schemas.microsoft.com/office/drawing/2014/main" id="{7ABE5D87-0BFD-5545-8FF6-7FE76C4781D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02559" y="4557494"/>
              <a:ext cx="883929" cy="738341"/>
            </a:xfrm>
            <a:prstGeom prst="rect">
              <a:avLst/>
            </a:prstGeom>
          </p:spPr>
        </p:pic>
        <p:pic>
          <p:nvPicPr>
            <p:cNvPr id="33" name="Picture 32">
              <a:extLst>
                <a:ext uri="{FF2B5EF4-FFF2-40B4-BE49-F238E27FC236}">
                  <a16:creationId xmlns:a16="http://schemas.microsoft.com/office/drawing/2014/main" id="{03355014-113A-5740-9C17-D083AC73606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27932" y="5818579"/>
              <a:ext cx="1686122" cy="312245"/>
            </a:xfrm>
            <a:prstGeom prst="rect">
              <a:avLst/>
            </a:prstGeom>
          </p:spPr>
        </p:pic>
        <p:pic>
          <p:nvPicPr>
            <p:cNvPr id="34" name="Picture 33">
              <a:extLst>
                <a:ext uri="{FF2B5EF4-FFF2-40B4-BE49-F238E27FC236}">
                  <a16:creationId xmlns:a16="http://schemas.microsoft.com/office/drawing/2014/main" id="{9F3E5F35-16BD-2A4E-8C79-8F05CB1189B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22177" y="5691689"/>
              <a:ext cx="1704512" cy="566027"/>
            </a:xfrm>
            <a:prstGeom prst="rect">
              <a:avLst/>
            </a:prstGeom>
          </p:spPr>
        </p:pic>
        <p:pic>
          <p:nvPicPr>
            <p:cNvPr id="35" name="Picture 34">
              <a:extLst>
                <a:ext uri="{FF2B5EF4-FFF2-40B4-BE49-F238E27FC236}">
                  <a16:creationId xmlns:a16="http://schemas.microsoft.com/office/drawing/2014/main" id="{ED4CF20F-0329-934F-81E6-07CA50FF505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1917" y="5788827"/>
              <a:ext cx="1566248" cy="371755"/>
            </a:xfrm>
            <a:prstGeom prst="rect">
              <a:avLst/>
            </a:prstGeom>
          </p:spPr>
        </p:pic>
        <p:pic>
          <p:nvPicPr>
            <p:cNvPr id="36" name="Picture 35">
              <a:extLst>
                <a:ext uri="{FF2B5EF4-FFF2-40B4-BE49-F238E27FC236}">
                  <a16:creationId xmlns:a16="http://schemas.microsoft.com/office/drawing/2014/main" id="{393BAA17-C9D5-214D-A21C-80746FBA8A3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8225" y="4261307"/>
              <a:ext cx="1053652" cy="1336643"/>
            </a:xfrm>
            <a:prstGeom prst="rect">
              <a:avLst/>
            </a:prstGeom>
          </p:spPr>
        </p:pic>
      </p:grpSp>
      <p:sp>
        <p:nvSpPr>
          <p:cNvPr id="2" name="TextBox 1"/>
          <p:cNvSpPr txBox="1"/>
          <p:nvPr/>
        </p:nvSpPr>
        <p:spPr>
          <a:xfrm>
            <a:off x="583406" y="1979223"/>
            <a:ext cx="6031203" cy="1323439"/>
          </a:xfrm>
          <a:prstGeom prst="rect">
            <a:avLst/>
          </a:prstGeom>
          <a:noFill/>
        </p:spPr>
        <p:txBody>
          <a:bodyPr wrap="none" rtlCol="0">
            <a:spAutoFit/>
          </a:bodyPr>
          <a:lstStyle/>
          <a:p>
            <a:pPr algn="ctr"/>
            <a:r>
              <a:rPr lang="en-GB" sz="4000" dirty="0" smtClean="0">
                <a:latin typeface="Arial Black" panose="020B0A04020102020204" pitchFamily="34" charset="0"/>
              </a:rPr>
              <a:t>Unlocking Potential: </a:t>
            </a:r>
          </a:p>
          <a:p>
            <a:pPr algn="ctr"/>
            <a:r>
              <a:rPr lang="en-GB" sz="4000" dirty="0" smtClean="0">
                <a:latin typeface="Arial Black" panose="020B0A04020102020204" pitchFamily="34" charset="0"/>
              </a:rPr>
              <a:t>Three Years On</a:t>
            </a:r>
            <a:endParaRPr lang="en-GB" sz="4000" dirty="0">
              <a:latin typeface="Arial Black" panose="020B0A04020102020204" pitchFamily="34" charset="0"/>
            </a:endParaRPr>
          </a:p>
        </p:txBody>
      </p:sp>
    </p:spTree>
    <p:extLst>
      <p:ext uri="{BB962C8B-B14F-4D97-AF65-F5344CB8AC3E}">
        <p14:creationId xmlns:p14="http://schemas.microsoft.com/office/powerpoint/2010/main" val="131240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F9C879F-A8CC-1448-8550-3F37FC1B7A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743" y="263471"/>
            <a:ext cx="3308137" cy="6672022"/>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411238"/>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9461" y="-73004"/>
            <a:ext cx="1255830" cy="1257749"/>
          </a:xfrm>
          <a:prstGeom prst="rect">
            <a:avLst/>
          </a:prstGeom>
        </p:spPr>
      </p:pic>
      <p:sp>
        <p:nvSpPr>
          <p:cNvPr id="18" name="Rectangle 17"/>
          <p:cNvSpPr/>
          <p:nvPr/>
        </p:nvSpPr>
        <p:spPr>
          <a:xfrm>
            <a:off x="1074167" y="1035136"/>
            <a:ext cx="10528947" cy="369332"/>
          </a:xfrm>
          <a:prstGeom prst="rect">
            <a:avLst/>
          </a:prstGeom>
        </p:spPr>
        <p:txBody>
          <a:bodyPr wrap="square">
            <a:spAutoFit/>
          </a:bodyPr>
          <a:lstStyle/>
          <a:p>
            <a:pPr marL="642366" lvl="1" indent="-285750">
              <a:buFont typeface="Arial" panose="020B0604020202020204" pitchFamily="34" charset="0"/>
              <a:buChar char="•"/>
            </a:pPr>
            <a:endParaRPr lang="en-GB" dirty="0">
              <a:solidFill>
                <a:srgbClr val="002060"/>
              </a:solidFill>
              <a:latin typeface="Gotham Book"/>
            </a:endParaRPr>
          </a:p>
        </p:txBody>
      </p:sp>
      <p:sp>
        <p:nvSpPr>
          <p:cNvPr id="16" name="Content Placeholder 2"/>
          <p:cNvSpPr txBox="1">
            <a:spLocks/>
          </p:cNvSpPr>
          <p:nvPr/>
        </p:nvSpPr>
        <p:spPr>
          <a:xfrm>
            <a:off x="4084894" y="1701704"/>
            <a:ext cx="8733294" cy="48385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t"/>
            <a:endParaRPr lang="en-GB" sz="2000" b="1" dirty="0">
              <a:solidFill>
                <a:srgbClr val="0064A2"/>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35AE9C7-1D03-0646-AF7F-74B34AD505CE}"/>
              </a:ext>
            </a:extLst>
          </p:cNvPr>
          <p:cNvSpPr/>
          <p:nvPr/>
        </p:nvSpPr>
        <p:spPr>
          <a:xfrm>
            <a:off x="4006817" y="2879601"/>
            <a:ext cx="7209339" cy="3434572"/>
          </a:xfrm>
          <a:prstGeom prst="rect">
            <a:avLst/>
          </a:prstGeom>
        </p:spPr>
        <p:txBody>
          <a:bodyPr wrap="square" anchor="t" anchorCtr="0">
            <a:noAutofit/>
          </a:bodyPr>
          <a:lstStyle/>
          <a:p>
            <a:pPr marL="285750" indent="-285750">
              <a:lnSpc>
                <a:spcPct val="150000"/>
              </a:lnSpc>
              <a:buFont typeface="Arial" panose="020B0604020202020204" pitchFamily="34" charset="0"/>
              <a:buChar char="•"/>
              <a:defRPr/>
            </a:pPr>
            <a:r>
              <a:rPr lang="en-GB" sz="2400" dirty="0">
                <a:solidFill>
                  <a:srgbClr val="0064A2"/>
                </a:solidFill>
                <a:latin typeface="Arial" panose="020B0604020202020204" pitchFamily="34" charset="0"/>
                <a:ea typeface="Microsoft Sans Serif" panose="020B0604020202020204" pitchFamily="34" charset="0"/>
                <a:cs typeface="Arial" panose="020B0604020202020204" pitchFamily="34" charset="0"/>
              </a:rPr>
              <a:t>A</a:t>
            </a:r>
            <a:r>
              <a:rPr lang="en-GB" sz="24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 </a:t>
            </a:r>
            <a:r>
              <a:rPr lang="en-GB" sz="2400" dirty="0">
                <a:solidFill>
                  <a:srgbClr val="0064A2"/>
                </a:solidFill>
                <a:latin typeface="Arial" panose="020B0604020202020204" pitchFamily="34" charset="0"/>
                <a:ea typeface="Microsoft Sans Serif" panose="020B0604020202020204" pitchFamily="34" charset="0"/>
                <a:cs typeface="Arial" panose="020B0604020202020204" pitchFamily="34" charset="0"/>
              </a:rPr>
              <a:t>whole prison culture </a:t>
            </a:r>
            <a:r>
              <a:rPr lang="en-GB" sz="24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with “</a:t>
            </a:r>
            <a:r>
              <a:rPr lang="en-GB" sz="2400" dirty="0">
                <a:solidFill>
                  <a:srgbClr val="0064A2"/>
                </a:solidFill>
                <a:latin typeface="Arial" panose="020B0604020202020204" pitchFamily="34" charset="0"/>
                <a:ea typeface="Microsoft Sans Serif" panose="020B0604020202020204" pitchFamily="34" charset="0"/>
                <a:cs typeface="Arial" panose="020B0604020202020204" pitchFamily="34" charset="0"/>
              </a:rPr>
              <a:t>e</a:t>
            </a:r>
            <a:r>
              <a:rPr lang="en-GB" sz="24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ducation at the heart of the prison system” is evident in some prisons, led by enlightened and committed governors who have instilled this vision in staff in all roles, ensured it is successfully implemented and achieving positive impact.</a:t>
            </a:r>
            <a:endParaRPr lang="en-GB" sz="2400" b="1" dirty="0">
              <a:solidFill>
                <a:srgbClr val="0064A2"/>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B9B6BBF-4506-8B48-B174-6BA708B20C59}"/>
              </a:ext>
            </a:extLst>
          </p:cNvPr>
          <p:cNvSpPr/>
          <p:nvPr/>
        </p:nvSpPr>
        <p:spPr>
          <a:xfrm>
            <a:off x="3947983" y="952922"/>
            <a:ext cx="7556876" cy="1815882"/>
          </a:xfrm>
          <a:prstGeom prst="rect">
            <a:avLst/>
          </a:prstGeom>
        </p:spPr>
        <p:txBody>
          <a:bodyPr wrap="none">
            <a:spAutoFit/>
          </a:bodyPr>
          <a:lstStyle/>
          <a:p>
            <a:pPr algn="ctr"/>
            <a:r>
              <a:rPr lang="en-GB" sz="2800" b="1" dirty="0" smtClean="0">
                <a:solidFill>
                  <a:srgbClr val="0070C0"/>
                </a:solidFill>
                <a:latin typeface="Arial" panose="020B0604020202020204" pitchFamily="34" charset="0"/>
                <a:ea typeface="Gotham Book" charset="0"/>
                <a:cs typeface="Arial" panose="020B0604020202020204" pitchFamily="34" charset="0"/>
              </a:rPr>
              <a:t>The most disadvantaged and marginalised </a:t>
            </a:r>
          </a:p>
          <a:p>
            <a:pPr algn="ctr"/>
            <a:r>
              <a:rPr lang="en-GB" sz="2800" b="1" dirty="0" smtClean="0">
                <a:solidFill>
                  <a:srgbClr val="0070C0"/>
                </a:solidFill>
                <a:latin typeface="Arial" panose="020B0604020202020204" pitchFamily="34" charset="0"/>
                <a:ea typeface="Gotham Book" charset="0"/>
                <a:cs typeface="Arial" panose="020B0604020202020204" pitchFamily="34" charset="0"/>
              </a:rPr>
              <a:t>in society need the best education </a:t>
            </a:r>
          </a:p>
          <a:p>
            <a:pPr algn="ctr"/>
            <a:r>
              <a:rPr lang="en-GB" sz="2800" b="1" dirty="0" smtClean="0">
                <a:solidFill>
                  <a:srgbClr val="0070C0"/>
                </a:solidFill>
                <a:latin typeface="Arial" panose="020B0604020202020204" pitchFamily="34" charset="0"/>
                <a:ea typeface="Gotham Book" charset="0"/>
                <a:cs typeface="Arial" panose="020B0604020202020204" pitchFamily="34" charset="0"/>
              </a:rPr>
              <a:t>to enable them to reach their potential </a:t>
            </a:r>
          </a:p>
          <a:p>
            <a:pPr algn="ctr"/>
            <a:r>
              <a:rPr lang="en-GB" sz="2800" b="1" dirty="0" smtClean="0">
                <a:solidFill>
                  <a:srgbClr val="0070C0"/>
                </a:solidFill>
                <a:latin typeface="Arial" panose="020B0604020202020204" pitchFamily="34" charset="0"/>
                <a:ea typeface="Gotham Book" charset="0"/>
                <a:cs typeface="Arial" panose="020B0604020202020204" pitchFamily="34" charset="0"/>
              </a:rPr>
              <a:t>and contribute positively to society.</a:t>
            </a:r>
            <a:endParaRPr lang="en-GB" sz="2800" b="1" dirty="0">
              <a:solidFill>
                <a:srgbClr val="0070C0"/>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94456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F9C879F-A8CC-1448-8550-3F37FC1B7A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743" y="263471"/>
            <a:ext cx="3308137" cy="6672022"/>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411238"/>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9461" y="-73004"/>
            <a:ext cx="1255830" cy="1257749"/>
          </a:xfrm>
          <a:prstGeom prst="rect">
            <a:avLst/>
          </a:prstGeom>
        </p:spPr>
      </p:pic>
      <p:sp>
        <p:nvSpPr>
          <p:cNvPr id="18" name="Rectangle 17"/>
          <p:cNvSpPr/>
          <p:nvPr/>
        </p:nvSpPr>
        <p:spPr>
          <a:xfrm>
            <a:off x="1074167" y="1035136"/>
            <a:ext cx="10528947" cy="369332"/>
          </a:xfrm>
          <a:prstGeom prst="rect">
            <a:avLst/>
          </a:prstGeom>
        </p:spPr>
        <p:txBody>
          <a:bodyPr wrap="square">
            <a:spAutoFit/>
          </a:bodyPr>
          <a:lstStyle/>
          <a:p>
            <a:pPr marL="642366" lvl="1" indent="-285750">
              <a:buFont typeface="Arial" panose="020B0604020202020204" pitchFamily="34" charset="0"/>
              <a:buChar char="•"/>
            </a:pPr>
            <a:endParaRPr lang="en-GB" dirty="0">
              <a:solidFill>
                <a:srgbClr val="002060"/>
              </a:solidFill>
              <a:latin typeface="Gotham Book"/>
            </a:endParaRPr>
          </a:p>
        </p:txBody>
      </p:sp>
      <p:sp>
        <p:nvSpPr>
          <p:cNvPr id="16" name="Content Placeholder 2"/>
          <p:cNvSpPr txBox="1">
            <a:spLocks/>
          </p:cNvSpPr>
          <p:nvPr/>
        </p:nvSpPr>
        <p:spPr>
          <a:xfrm>
            <a:off x="4084894" y="1701704"/>
            <a:ext cx="8733294" cy="48385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t"/>
            <a:endParaRPr lang="en-GB" sz="2000" b="1" dirty="0">
              <a:solidFill>
                <a:srgbClr val="0064A2"/>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35AE9C7-1D03-0646-AF7F-74B34AD505CE}"/>
              </a:ext>
            </a:extLst>
          </p:cNvPr>
          <p:cNvSpPr/>
          <p:nvPr/>
        </p:nvSpPr>
        <p:spPr>
          <a:xfrm>
            <a:off x="4218021" y="2605548"/>
            <a:ext cx="7209339" cy="3934705"/>
          </a:xfrm>
          <a:prstGeom prst="rect">
            <a:avLst/>
          </a:prstGeom>
        </p:spPr>
        <p:txBody>
          <a:bodyPr wrap="square" anchor="t" anchorCtr="0">
            <a:noAutofit/>
          </a:bodyPr>
          <a:lstStyle/>
          <a:p>
            <a:pPr marL="342900" indent="-342900">
              <a:buFont typeface="Arial" panose="020B0604020202020204" pitchFamily="34" charset="0"/>
              <a:buChar char="•"/>
            </a:pPr>
            <a:r>
              <a:rPr lang="en-GB" sz="2400" dirty="0" smtClean="0">
                <a:solidFill>
                  <a:srgbClr val="0070C0"/>
                </a:solidFill>
                <a:latin typeface="Arial" panose="020B0604020202020204" pitchFamily="34" charset="0"/>
                <a:ea typeface="Microsoft Sans Serif" panose="020B0604020202020204" pitchFamily="34" charset="0"/>
                <a:cs typeface="Arial" panose="020B0604020202020204" pitchFamily="34" charset="0"/>
              </a:rPr>
              <a:t>Not all prison Governors actively engage with and influence the education provision – this responsibility may be delegated to other managers.</a:t>
            </a:r>
          </a:p>
          <a:p>
            <a:pPr marL="342900" indent="-342900">
              <a:buFont typeface="Arial" panose="020B0604020202020204" pitchFamily="34" charset="0"/>
              <a:buChar char="•"/>
            </a:pPr>
            <a:r>
              <a:rPr lang="en-GB" sz="2400" dirty="0" smtClean="0">
                <a:solidFill>
                  <a:srgbClr val="0070C0"/>
                </a:solidFill>
                <a:latin typeface="Arial" panose="020B0604020202020204" pitchFamily="34" charset="0"/>
                <a:ea typeface="Microsoft Sans Serif" panose="020B0604020202020204" pitchFamily="34" charset="0"/>
                <a:cs typeface="Arial" panose="020B0604020202020204" pitchFamily="34" charset="0"/>
              </a:rPr>
              <a:t>Not all decision makers in the prisons fully understand education delivery and post holders may be inexperienced and transient.</a:t>
            </a:r>
          </a:p>
          <a:p>
            <a:pPr marL="342900" indent="-342900">
              <a:buFont typeface="Arial" panose="020B0604020202020204" pitchFamily="34" charset="0"/>
              <a:buChar char="•"/>
            </a:pPr>
            <a:r>
              <a:rPr lang="en-GB" sz="2400" dirty="0" smtClean="0">
                <a:solidFill>
                  <a:srgbClr val="0070C0"/>
                </a:solidFill>
                <a:latin typeface="Arial" panose="020B0604020202020204" pitchFamily="34" charset="0"/>
                <a:ea typeface="Microsoft Sans Serif" panose="020B0604020202020204" pitchFamily="34" charset="0"/>
                <a:cs typeface="Arial" panose="020B0604020202020204" pitchFamily="34" charset="0"/>
              </a:rPr>
              <a:t>The most effective prison / provider partnerships develop from clear, rational and shared vision, mutual respect and appreciation of expertise. </a:t>
            </a:r>
            <a:endParaRPr lang="en-GB" sz="2400" b="1" dirty="0">
              <a:solidFill>
                <a:srgbClr val="0064A2"/>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B9B6BBF-4506-8B48-B174-6BA708B20C59}"/>
              </a:ext>
            </a:extLst>
          </p:cNvPr>
          <p:cNvSpPr/>
          <p:nvPr/>
        </p:nvSpPr>
        <p:spPr>
          <a:xfrm>
            <a:off x="3862857" y="675765"/>
            <a:ext cx="7919668" cy="1815882"/>
          </a:xfrm>
          <a:prstGeom prst="rect">
            <a:avLst/>
          </a:prstGeom>
        </p:spPr>
        <p:txBody>
          <a:bodyPr wrap="none">
            <a:spAutoFit/>
          </a:bodyPr>
          <a:lstStyle/>
          <a:p>
            <a:pPr algn="ctr"/>
            <a:r>
              <a:rPr lang="en-GB" sz="2800" b="1" dirty="0">
                <a:solidFill>
                  <a:srgbClr val="0070C0"/>
                </a:solidFill>
                <a:latin typeface="Arial" panose="020B0604020202020204" pitchFamily="34" charset="0"/>
                <a:ea typeface="Gotham Book" charset="0"/>
                <a:cs typeface="Arial" panose="020B0604020202020204" pitchFamily="34" charset="0"/>
              </a:rPr>
              <a:t>The </a:t>
            </a:r>
            <a:r>
              <a:rPr lang="en-GB" sz="2800" b="1" dirty="0" smtClean="0">
                <a:solidFill>
                  <a:srgbClr val="0070C0"/>
                </a:solidFill>
                <a:latin typeface="Arial" panose="020B0604020202020204" pitchFamily="34" charset="0"/>
                <a:ea typeface="Gotham Book" charset="0"/>
                <a:cs typeface="Arial" panose="020B0604020202020204" pitchFamily="34" charset="0"/>
              </a:rPr>
              <a:t>management transfer of OLASS 4 </a:t>
            </a:r>
          </a:p>
          <a:p>
            <a:pPr algn="ctr"/>
            <a:r>
              <a:rPr lang="en-GB" sz="2800" b="1" dirty="0" smtClean="0">
                <a:solidFill>
                  <a:srgbClr val="0070C0"/>
                </a:solidFill>
                <a:latin typeface="Arial" panose="020B0604020202020204" pitchFamily="34" charset="0"/>
                <a:ea typeface="Gotham Book" charset="0"/>
                <a:cs typeface="Arial" panose="020B0604020202020204" pitchFamily="34" charset="0"/>
              </a:rPr>
              <a:t>from the SFA to NOMS saw positive changes </a:t>
            </a:r>
          </a:p>
          <a:p>
            <a:pPr algn="ctr"/>
            <a:r>
              <a:rPr lang="en-GB" sz="2800" b="1" dirty="0">
                <a:solidFill>
                  <a:srgbClr val="0070C0"/>
                </a:solidFill>
                <a:latin typeface="Arial" panose="020B0604020202020204" pitchFamily="34" charset="0"/>
                <a:ea typeface="Gotham Book" charset="0"/>
                <a:cs typeface="Arial" panose="020B0604020202020204" pitchFamily="34" charset="0"/>
              </a:rPr>
              <a:t>t</a:t>
            </a:r>
            <a:r>
              <a:rPr lang="en-GB" sz="2800" b="1" dirty="0" smtClean="0">
                <a:solidFill>
                  <a:srgbClr val="0070C0"/>
                </a:solidFill>
                <a:latin typeface="Arial" panose="020B0604020202020204" pitchFamily="34" charset="0"/>
                <a:ea typeface="Gotham Book" charset="0"/>
                <a:cs typeface="Arial" panose="020B0604020202020204" pitchFamily="34" charset="0"/>
              </a:rPr>
              <a:t>o funding methodology supporting </a:t>
            </a:r>
          </a:p>
          <a:p>
            <a:pPr algn="ctr"/>
            <a:r>
              <a:rPr lang="en-GB" sz="2800" b="1" dirty="0" smtClean="0">
                <a:solidFill>
                  <a:srgbClr val="0070C0"/>
                </a:solidFill>
                <a:latin typeface="Arial" panose="020B0604020202020204" pitchFamily="34" charset="0"/>
                <a:ea typeface="Gotham Book" charset="0"/>
                <a:cs typeface="Arial" panose="020B0604020202020204" pitchFamily="34" charset="0"/>
              </a:rPr>
              <a:t>a more flexible, bespoke curriculum.</a:t>
            </a:r>
            <a:endParaRPr lang="en-GB" sz="2800" b="1" dirty="0">
              <a:solidFill>
                <a:srgbClr val="0070C0"/>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69833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F9C879F-A8CC-1448-8550-3F37FC1B7A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743" y="263471"/>
            <a:ext cx="3308137" cy="6672022"/>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411238"/>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9461" y="-73004"/>
            <a:ext cx="1255830" cy="1257749"/>
          </a:xfrm>
          <a:prstGeom prst="rect">
            <a:avLst/>
          </a:prstGeom>
        </p:spPr>
      </p:pic>
      <p:sp>
        <p:nvSpPr>
          <p:cNvPr id="18" name="Rectangle 17"/>
          <p:cNvSpPr/>
          <p:nvPr/>
        </p:nvSpPr>
        <p:spPr>
          <a:xfrm>
            <a:off x="1074167" y="1035136"/>
            <a:ext cx="10528947" cy="369332"/>
          </a:xfrm>
          <a:prstGeom prst="rect">
            <a:avLst/>
          </a:prstGeom>
        </p:spPr>
        <p:txBody>
          <a:bodyPr wrap="square">
            <a:spAutoFit/>
          </a:bodyPr>
          <a:lstStyle/>
          <a:p>
            <a:pPr marL="642366" lvl="1" indent="-285750">
              <a:buFont typeface="Arial" panose="020B0604020202020204" pitchFamily="34" charset="0"/>
              <a:buChar char="•"/>
            </a:pPr>
            <a:endParaRPr lang="en-GB" dirty="0">
              <a:solidFill>
                <a:srgbClr val="002060"/>
              </a:solidFill>
              <a:latin typeface="Gotham Book"/>
            </a:endParaRPr>
          </a:p>
        </p:txBody>
      </p:sp>
      <p:sp>
        <p:nvSpPr>
          <p:cNvPr id="16" name="Content Placeholder 2"/>
          <p:cNvSpPr txBox="1">
            <a:spLocks/>
          </p:cNvSpPr>
          <p:nvPr/>
        </p:nvSpPr>
        <p:spPr>
          <a:xfrm>
            <a:off x="4084894" y="1701704"/>
            <a:ext cx="8733294" cy="48385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t"/>
            <a:endParaRPr lang="en-GB" sz="2000" b="1" dirty="0">
              <a:solidFill>
                <a:srgbClr val="0064A2"/>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35AE9C7-1D03-0646-AF7F-74B34AD505CE}"/>
              </a:ext>
            </a:extLst>
          </p:cNvPr>
          <p:cNvSpPr/>
          <p:nvPr/>
        </p:nvSpPr>
        <p:spPr>
          <a:xfrm>
            <a:off x="4006817" y="2017826"/>
            <a:ext cx="7209339" cy="4609116"/>
          </a:xfrm>
          <a:prstGeom prst="rect">
            <a:avLst/>
          </a:prstGeom>
        </p:spPr>
        <p:txBody>
          <a:bodyPr wrap="square" anchor="t" anchorCtr="0">
            <a:noAutofit/>
          </a:bodyPr>
          <a:lstStyle/>
          <a:p>
            <a:pPr marL="285750" indent="-285750">
              <a:lnSpc>
                <a:spcPct val="150000"/>
              </a:lnSpc>
              <a:buFont typeface="Arial" panose="020B0604020202020204" pitchFamily="34" charset="0"/>
              <a:buChar char="•"/>
              <a:defRPr/>
            </a:pPr>
            <a:r>
              <a:rPr lang="en-GB" sz="20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Time from appointment to “go live” for new </a:t>
            </a:r>
            <a:r>
              <a:rPr lang="en-GB" sz="2000" dirty="0">
                <a:solidFill>
                  <a:srgbClr val="0064A2"/>
                </a:solidFill>
                <a:latin typeface="Arial" panose="020B0604020202020204" pitchFamily="34" charset="0"/>
                <a:ea typeface="Microsoft Sans Serif" panose="020B0604020202020204" pitchFamily="34" charset="0"/>
                <a:cs typeface="Arial" panose="020B0604020202020204" pitchFamily="34" charset="0"/>
              </a:rPr>
              <a:t>L</a:t>
            </a:r>
            <a:r>
              <a:rPr lang="en-GB" sz="20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ot providers. Some similar readiness issues for </a:t>
            </a:r>
            <a:r>
              <a:rPr lang="en-GB" sz="2000" dirty="0" err="1"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MoJ</a:t>
            </a:r>
            <a:r>
              <a:rPr lang="en-GB" sz="20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 / HMPPS / Curious.</a:t>
            </a:r>
          </a:p>
          <a:p>
            <a:pPr marL="285750" indent="-285750">
              <a:lnSpc>
                <a:spcPct val="150000"/>
              </a:lnSpc>
              <a:buFont typeface="Arial" panose="020B0604020202020204" pitchFamily="34" charset="0"/>
              <a:buChar char="•"/>
              <a:defRPr/>
            </a:pPr>
            <a:r>
              <a:rPr lang="en-GB" sz="20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1st year contract “teething problems” take time to resolve.</a:t>
            </a:r>
          </a:p>
          <a:p>
            <a:pPr marL="285750" indent="-285750">
              <a:lnSpc>
                <a:spcPct val="150000"/>
              </a:lnSpc>
              <a:buFont typeface="Arial" panose="020B0604020202020204" pitchFamily="34" charset="0"/>
              <a:buChar char="•"/>
              <a:defRPr/>
            </a:pPr>
            <a:r>
              <a:rPr lang="en-GB" sz="2000" dirty="0">
                <a:solidFill>
                  <a:srgbClr val="0064A2"/>
                </a:solidFill>
                <a:latin typeface="Arial" panose="020B0604020202020204" pitchFamily="34" charset="0"/>
                <a:ea typeface="Microsoft Sans Serif" panose="020B0604020202020204" pitchFamily="34" charset="0"/>
                <a:cs typeface="Arial" panose="020B0604020202020204" pitchFamily="34" charset="0"/>
              </a:rPr>
              <a:t>C</a:t>
            </a:r>
            <a:r>
              <a:rPr lang="en-GB" sz="20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urriculum specifications were produced in isolation and used for planning and funding, but many are now being changed at short notice as they are proving unsuitable.</a:t>
            </a:r>
          </a:p>
          <a:p>
            <a:pPr marL="285750" indent="-285750">
              <a:lnSpc>
                <a:spcPct val="150000"/>
              </a:lnSpc>
              <a:buFont typeface="Arial" panose="020B0604020202020204" pitchFamily="34" charset="0"/>
              <a:buChar char="•"/>
              <a:defRPr/>
            </a:pPr>
            <a:r>
              <a:rPr lang="en-GB" sz="20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DPS is ongoing but some third sector organisations have expressed concerns regarding their service sustainability.</a:t>
            </a:r>
          </a:p>
          <a:p>
            <a:pPr marL="285750" indent="-285750">
              <a:lnSpc>
                <a:spcPct val="150000"/>
              </a:lnSpc>
              <a:buFont typeface="Arial" panose="020B0604020202020204" pitchFamily="34" charset="0"/>
              <a:buChar char="•"/>
              <a:defRPr/>
            </a:pPr>
            <a:r>
              <a:rPr lang="en-GB" sz="20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Information, Advice and Guidance variable at present.</a:t>
            </a:r>
          </a:p>
          <a:p>
            <a:pPr marL="285750" indent="-285750">
              <a:lnSpc>
                <a:spcPct val="150000"/>
              </a:lnSpc>
              <a:buFont typeface="Arial" panose="020B0604020202020204" pitchFamily="34" charset="0"/>
              <a:buChar char="•"/>
              <a:defRPr/>
            </a:pPr>
            <a:r>
              <a:rPr lang="en-GB" sz="20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Transferable Personal Learning Plans still in development.</a:t>
            </a:r>
          </a:p>
        </p:txBody>
      </p:sp>
      <p:sp>
        <p:nvSpPr>
          <p:cNvPr id="13" name="Rectangle 12">
            <a:extLst>
              <a:ext uri="{FF2B5EF4-FFF2-40B4-BE49-F238E27FC236}">
                <a16:creationId xmlns:a16="http://schemas.microsoft.com/office/drawing/2014/main" id="{7B9B6BBF-4506-8B48-B174-6BA708B20C59}"/>
              </a:ext>
            </a:extLst>
          </p:cNvPr>
          <p:cNvSpPr/>
          <p:nvPr/>
        </p:nvSpPr>
        <p:spPr>
          <a:xfrm>
            <a:off x="4299046" y="952922"/>
            <a:ext cx="6854762" cy="954107"/>
          </a:xfrm>
          <a:prstGeom prst="rect">
            <a:avLst/>
          </a:prstGeom>
        </p:spPr>
        <p:txBody>
          <a:bodyPr wrap="none">
            <a:spAutoFit/>
          </a:bodyPr>
          <a:lstStyle/>
          <a:p>
            <a:pPr algn="ctr"/>
            <a:r>
              <a:rPr lang="en-GB" sz="2800" b="1" dirty="0" smtClean="0">
                <a:solidFill>
                  <a:srgbClr val="0070C0"/>
                </a:solidFill>
                <a:latin typeface="Arial" panose="020B0604020202020204" pitchFamily="34" charset="0"/>
                <a:ea typeface="Gotham Book" charset="0"/>
                <a:cs typeface="Arial" panose="020B0604020202020204" pitchFamily="34" charset="0"/>
              </a:rPr>
              <a:t>PEF Contracts and Unlocking Potential</a:t>
            </a:r>
          </a:p>
          <a:p>
            <a:pPr algn="ctr"/>
            <a:r>
              <a:rPr lang="en-GB" sz="2800" b="1" dirty="0" smtClean="0">
                <a:solidFill>
                  <a:srgbClr val="0070C0"/>
                </a:solidFill>
                <a:latin typeface="Arial" panose="020B0604020202020204" pitchFamily="34" charset="0"/>
                <a:ea typeface="Gotham Book" charset="0"/>
                <a:cs typeface="Arial" panose="020B0604020202020204" pitchFamily="34" charset="0"/>
              </a:rPr>
              <a:t>The Challenges!</a:t>
            </a:r>
            <a:endParaRPr lang="en-GB" sz="2800" b="1" dirty="0">
              <a:solidFill>
                <a:srgbClr val="0070C0"/>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357323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F9C879F-A8CC-1448-8550-3F37FC1B7A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743" y="263471"/>
            <a:ext cx="3308137" cy="6672022"/>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411238"/>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9461" y="-73004"/>
            <a:ext cx="1255830" cy="1257749"/>
          </a:xfrm>
          <a:prstGeom prst="rect">
            <a:avLst/>
          </a:prstGeom>
        </p:spPr>
      </p:pic>
      <p:sp>
        <p:nvSpPr>
          <p:cNvPr id="18" name="Rectangle 17"/>
          <p:cNvSpPr/>
          <p:nvPr/>
        </p:nvSpPr>
        <p:spPr>
          <a:xfrm>
            <a:off x="1074167" y="1035136"/>
            <a:ext cx="10528947" cy="369332"/>
          </a:xfrm>
          <a:prstGeom prst="rect">
            <a:avLst/>
          </a:prstGeom>
        </p:spPr>
        <p:txBody>
          <a:bodyPr wrap="square">
            <a:spAutoFit/>
          </a:bodyPr>
          <a:lstStyle/>
          <a:p>
            <a:pPr marL="642366" lvl="1" indent="-285750">
              <a:buFont typeface="Arial" panose="020B0604020202020204" pitchFamily="34" charset="0"/>
              <a:buChar char="•"/>
            </a:pPr>
            <a:endParaRPr lang="en-GB" dirty="0">
              <a:solidFill>
                <a:srgbClr val="002060"/>
              </a:solidFill>
              <a:latin typeface="Gotham Book"/>
            </a:endParaRPr>
          </a:p>
        </p:txBody>
      </p:sp>
      <p:sp>
        <p:nvSpPr>
          <p:cNvPr id="16" name="Content Placeholder 2"/>
          <p:cNvSpPr txBox="1">
            <a:spLocks/>
          </p:cNvSpPr>
          <p:nvPr/>
        </p:nvSpPr>
        <p:spPr>
          <a:xfrm>
            <a:off x="4084894" y="1701704"/>
            <a:ext cx="8733294" cy="48385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t"/>
            <a:endParaRPr lang="en-GB" sz="2000" b="1" dirty="0">
              <a:solidFill>
                <a:srgbClr val="0064A2"/>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35AE9C7-1D03-0646-AF7F-74B34AD505CE}"/>
              </a:ext>
            </a:extLst>
          </p:cNvPr>
          <p:cNvSpPr/>
          <p:nvPr/>
        </p:nvSpPr>
        <p:spPr>
          <a:xfrm>
            <a:off x="3944469" y="2005067"/>
            <a:ext cx="7209339" cy="4609116"/>
          </a:xfrm>
          <a:prstGeom prst="rect">
            <a:avLst/>
          </a:prstGeom>
        </p:spPr>
        <p:txBody>
          <a:bodyPr wrap="square" anchor="t" anchorCtr="0">
            <a:noAutofit/>
          </a:bodyPr>
          <a:lstStyle/>
          <a:p>
            <a:pPr marL="285750" indent="-285750">
              <a:lnSpc>
                <a:spcPct val="150000"/>
              </a:lnSpc>
              <a:buFont typeface="Arial" panose="020B0604020202020204" pitchFamily="34" charset="0"/>
              <a:buChar char="•"/>
              <a:defRPr/>
            </a:pPr>
            <a:r>
              <a:rPr lang="en-GB" sz="2000" dirty="0">
                <a:solidFill>
                  <a:srgbClr val="0064A2"/>
                </a:solidFill>
                <a:latin typeface="Arial" panose="020B0604020202020204" pitchFamily="34" charset="0"/>
                <a:ea typeface="Microsoft Sans Serif" panose="020B0604020202020204" pitchFamily="34" charset="0"/>
                <a:cs typeface="Arial" panose="020B0604020202020204" pitchFamily="34" charset="0"/>
              </a:rPr>
              <a:t>V</a:t>
            </a:r>
            <a:r>
              <a:rPr lang="en-GB" sz="20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ision, energy and determination to make change evident from Ian Bickers the new </a:t>
            </a:r>
            <a:r>
              <a:rPr lang="en-GB" sz="2000" dirty="0" err="1"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MoJ</a:t>
            </a:r>
            <a:r>
              <a:rPr lang="en-GB" sz="20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 Deputy Director – Education, Employment and Accommodation. </a:t>
            </a:r>
          </a:p>
          <a:p>
            <a:pPr marL="285750" indent="-285750">
              <a:lnSpc>
                <a:spcPct val="150000"/>
              </a:lnSpc>
              <a:buFont typeface="Arial" panose="020B0604020202020204" pitchFamily="34" charset="0"/>
              <a:buChar char="•"/>
              <a:defRPr/>
            </a:pPr>
            <a:r>
              <a:rPr lang="en-GB" sz="20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The New Futures Network will provide vital industry and employer engagement and points of contact.</a:t>
            </a:r>
          </a:p>
          <a:p>
            <a:pPr marL="285750" indent="-285750">
              <a:lnSpc>
                <a:spcPct val="150000"/>
              </a:lnSpc>
              <a:buFont typeface="Arial" panose="020B0604020202020204" pitchFamily="34" charset="0"/>
              <a:buChar char="•"/>
              <a:defRPr/>
            </a:pPr>
            <a:r>
              <a:rPr lang="en-GB" sz="2000" dirty="0">
                <a:solidFill>
                  <a:srgbClr val="0064A2"/>
                </a:solidFill>
                <a:latin typeface="Arial" panose="020B0604020202020204" pitchFamily="34" charset="0"/>
                <a:ea typeface="Microsoft Sans Serif" panose="020B0604020202020204" pitchFamily="34" charset="0"/>
                <a:cs typeface="Arial" panose="020B0604020202020204" pitchFamily="34" charset="0"/>
              </a:rPr>
              <a:t>Key </a:t>
            </a:r>
            <a:r>
              <a:rPr lang="en-GB" sz="20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workers </a:t>
            </a:r>
            <a:r>
              <a:rPr lang="en-GB" sz="2000" dirty="0">
                <a:solidFill>
                  <a:srgbClr val="0064A2"/>
                </a:solidFill>
                <a:latin typeface="Arial" panose="020B0604020202020204" pitchFamily="34" charset="0"/>
                <a:ea typeface="Microsoft Sans Serif" panose="020B0604020202020204" pitchFamily="34" charset="0"/>
                <a:cs typeface="Arial" panose="020B0604020202020204" pitchFamily="34" charset="0"/>
              </a:rPr>
              <a:t>will </a:t>
            </a:r>
            <a:r>
              <a:rPr lang="en-GB" sz="20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be integral in supporting rehabilitation.</a:t>
            </a:r>
          </a:p>
          <a:p>
            <a:pPr marL="285750" indent="-285750">
              <a:lnSpc>
                <a:spcPct val="150000"/>
              </a:lnSpc>
              <a:buFont typeface="Arial" panose="020B0604020202020204" pitchFamily="34" charset="0"/>
              <a:buChar char="•"/>
              <a:defRPr/>
            </a:pPr>
            <a:r>
              <a:rPr lang="en-GB" sz="20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Commitment and funding from all to upgrade and increase access / utilisation of IT</a:t>
            </a:r>
            <a:r>
              <a:rPr lang="en-GB" sz="2000" dirty="0">
                <a:solidFill>
                  <a:srgbClr val="0064A2"/>
                </a:solidFill>
                <a:latin typeface="Arial" panose="020B0604020202020204" pitchFamily="34" charset="0"/>
                <a:ea typeface="Microsoft Sans Serif" panose="020B0604020202020204" pitchFamily="34" charset="0"/>
                <a:cs typeface="Arial" panose="020B0604020202020204" pitchFamily="34" charset="0"/>
              </a:rPr>
              <a:t>  </a:t>
            </a:r>
            <a:r>
              <a:rPr lang="en-GB" sz="20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plus Digital Innovation Group.</a:t>
            </a:r>
          </a:p>
          <a:p>
            <a:pPr marL="285750" indent="-285750">
              <a:lnSpc>
                <a:spcPct val="150000"/>
              </a:lnSpc>
              <a:buFont typeface="Arial" panose="020B0604020202020204" pitchFamily="34" charset="0"/>
              <a:buChar char="•"/>
              <a:defRPr/>
            </a:pPr>
            <a:r>
              <a:rPr lang="en-GB" sz="2000" dirty="0">
                <a:solidFill>
                  <a:srgbClr val="0064A2"/>
                </a:solidFill>
                <a:latin typeface="Arial" panose="020B0604020202020204" pitchFamily="34" charset="0"/>
                <a:ea typeface="Microsoft Sans Serif" panose="020B0604020202020204" pitchFamily="34" charset="0"/>
                <a:cs typeface="Arial" panose="020B0604020202020204" pitchFamily="34" charset="0"/>
              </a:rPr>
              <a:t>L3 - </a:t>
            </a:r>
            <a:r>
              <a:rPr lang="en-GB" sz="20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rPr>
              <a:t>L5 teacher training / utilisation of prisoners is good use of talent and well-received by individuals, peers and Ofsted.</a:t>
            </a:r>
          </a:p>
        </p:txBody>
      </p:sp>
      <p:sp>
        <p:nvSpPr>
          <p:cNvPr id="13" name="Rectangle 12">
            <a:extLst>
              <a:ext uri="{FF2B5EF4-FFF2-40B4-BE49-F238E27FC236}">
                <a16:creationId xmlns:a16="http://schemas.microsoft.com/office/drawing/2014/main" id="{7B9B6BBF-4506-8B48-B174-6BA708B20C59}"/>
              </a:ext>
            </a:extLst>
          </p:cNvPr>
          <p:cNvSpPr/>
          <p:nvPr/>
        </p:nvSpPr>
        <p:spPr>
          <a:xfrm>
            <a:off x="4299046" y="952922"/>
            <a:ext cx="6854762" cy="954107"/>
          </a:xfrm>
          <a:prstGeom prst="rect">
            <a:avLst/>
          </a:prstGeom>
        </p:spPr>
        <p:txBody>
          <a:bodyPr wrap="none">
            <a:spAutoFit/>
          </a:bodyPr>
          <a:lstStyle/>
          <a:p>
            <a:pPr algn="ctr"/>
            <a:r>
              <a:rPr lang="en-GB" sz="2800" b="1" dirty="0" smtClean="0">
                <a:solidFill>
                  <a:srgbClr val="0070C0"/>
                </a:solidFill>
                <a:latin typeface="Arial" panose="020B0604020202020204" pitchFamily="34" charset="0"/>
                <a:ea typeface="Gotham Book" charset="0"/>
                <a:cs typeface="Arial" panose="020B0604020202020204" pitchFamily="34" charset="0"/>
              </a:rPr>
              <a:t>PEF Contracts and Unlocking Potential</a:t>
            </a:r>
          </a:p>
          <a:p>
            <a:pPr algn="ctr"/>
            <a:r>
              <a:rPr lang="en-GB" sz="2800" b="1" dirty="0" smtClean="0">
                <a:solidFill>
                  <a:srgbClr val="0070C0"/>
                </a:solidFill>
                <a:latin typeface="Arial" panose="020B0604020202020204" pitchFamily="34" charset="0"/>
                <a:ea typeface="Gotham Book" charset="0"/>
                <a:cs typeface="Arial" panose="020B0604020202020204" pitchFamily="34" charset="0"/>
              </a:rPr>
              <a:t>The Positives!</a:t>
            </a:r>
            <a:endParaRPr lang="en-GB" sz="2800" b="1" dirty="0">
              <a:solidFill>
                <a:srgbClr val="0070C0"/>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28454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F9C879F-A8CC-1448-8550-3F37FC1B7A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743" y="263471"/>
            <a:ext cx="3308137" cy="6672022"/>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411238"/>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9461" y="-73004"/>
            <a:ext cx="1255830" cy="1257749"/>
          </a:xfrm>
          <a:prstGeom prst="rect">
            <a:avLst/>
          </a:prstGeom>
        </p:spPr>
      </p:pic>
      <p:sp>
        <p:nvSpPr>
          <p:cNvPr id="18" name="Rectangle 17"/>
          <p:cNvSpPr/>
          <p:nvPr/>
        </p:nvSpPr>
        <p:spPr>
          <a:xfrm>
            <a:off x="1074167" y="1035136"/>
            <a:ext cx="10528947" cy="369332"/>
          </a:xfrm>
          <a:prstGeom prst="rect">
            <a:avLst/>
          </a:prstGeom>
        </p:spPr>
        <p:txBody>
          <a:bodyPr wrap="square">
            <a:spAutoFit/>
          </a:bodyPr>
          <a:lstStyle/>
          <a:p>
            <a:pPr marL="642366" lvl="1" indent="-285750">
              <a:buFont typeface="Arial" panose="020B0604020202020204" pitchFamily="34" charset="0"/>
              <a:buChar char="•"/>
            </a:pPr>
            <a:endParaRPr lang="en-GB" dirty="0">
              <a:solidFill>
                <a:srgbClr val="002060"/>
              </a:solidFill>
              <a:latin typeface="Gotham Book"/>
            </a:endParaRPr>
          </a:p>
        </p:txBody>
      </p:sp>
      <p:sp>
        <p:nvSpPr>
          <p:cNvPr id="16" name="Content Placeholder 2"/>
          <p:cNvSpPr txBox="1">
            <a:spLocks/>
          </p:cNvSpPr>
          <p:nvPr/>
        </p:nvSpPr>
        <p:spPr>
          <a:xfrm>
            <a:off x="4084894" y="1701704"/>
            <a:ext cx="8733294" cy="48385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t"/>
            <a:endParaRPr lang="en-GB" sz="2000" b="1" dirty="0">
              <a:solidFill>
                <a:srgbClr val="0064A2"/>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35AE9C7-1D03-0646-AF7F-74B34AD505CE}"/>
              </a:ext>
            </a:extLst>
          </p:cNvPr>
          <p:cNvSpPr/>
          <p:nvPr/>
        </p:nvSpPr>
        <p:spPr>
          <a:xfrm>
            <a:off x="3944469" y="1642668"/>
            <a:ext cx="7209339" cy="4609116"/>
          </a:xfrm>
          <a:prstGeom prst="rect">
            <a:avLst/>
          </a:prstGeom>
        </p:spPr>
        <p:txBody>
          <a:bodyPr wrap="square" anchor="t" anchorCtr="0">
            <a:noAutofit/>
          </a:bodyPr>
          <a:lstStyle/>
          <a:p>
            <a:pPr marL="285750" indent="-285750">
              <a:lnSpc>
                <a:spcPct val="150000"/>
              </a:lnSpc>
              <a:buFont typeface="Arial" panose="020B0604020202020204" pitchFamily="34" charset="0"/>
              <a:buChar char="•"/>
              <a:defRPr/>
            </a:pPr>
            <a:r>
              <a:rPr lang="en-GB" sz="2000" dirty="0" smtClean="0">
                <a:solidFill>
                  <a:srgbClr val="0064A2"/>
                </a:solidFill>
                <a:latin typeface="Arial" panose="020B0604020202020204" pitchFamily="34" charset="0"/>
                <a:ea typeface="Calibri" panose="020F0502020204030204" pitchFamily="34" charset="0"/>
              </a:rPr>
              <a:t>Ofsted </a:t>
            </a:r>
            <a:r>
              <a:rPr lang="en-GB" sz="2000" dirty="0">
                <a:solidFill>
                  <a:srgbClr val="0064A2"/>
                </a:solidFill>
                <a:latin typeface="Arial" panose="020B0604020202020204" pitchFamily="34" charset="0"/>
                <a:ea typeface="Calibri" panose="020F0502020204030204" pitchFamily="34" charset="0"/>
              </a:rPr>
              <a:t>Education Inspection Framework to commence in September </a:t>
            </a:r>
            <a:r>
              <a:rPr lang="en-GB" sz="2000" dirty="0" smtClean="0">
                <a:solidFill>
                  <a:srgbClr val="0064A2"/>
                </a:solidFill>
                <a:latin typeface="Arial" panose="020B0604020202020204" pitchFamily="34" charset="0"/>
                <a:ea typeface="Calibri" panose="020F0502020204030204" pitchFamily="34" charset="0"/>
              </a:rPr>
              <a:t>2019 across all education services. </a:t>
            </a:r>
          </a:p>
          <a:p>
            <a:pPr marL="285750" indent="-285750">
              <a:lnSpc>
                <a:spcPct val="150000"/>
              </a:lnSpc>
              <a:buFont typeface="Arial" panose="020B0604020202020204" pitchFamily="34" charset="0"/>
              <a:buChar char="•"/>
              <a:defRPr/>
            </a:pPr>
            <a:r>
              <a:rPr lang="en-GB" sz="2000" dirty="0" smtClean="0">
                <a:solidFill>
                  <a:srgbClr val="0064A2"/>
                </a:solidFill>
                <a:latin typeface="Arial" panose="020B0604020202020204" pitchFamily="34" charset="0"/>
                <a:ea typeface="Calibri" panose="020F0502020204030204" pitchFamily="34" charset="0"/>
              </a:rPr>
              <a:t>Inspected and graded </a:t>
            </a:r>
            <a:r>
              <a:rPr lang="en-GB" sz="2000" dirty="0">
                <a:solidFill>
                  <a:srgbClr val="0064A2"/>
                </a:solidFill>
                <a:latin typeface="Arial" panose="020B0604020202020204" pitchFamily="34" charset="0"/>
                <a:ea typeface="Calibri" panose="020F0502020204030204" pitchFamily="34" charset="0"/>
              </a:rPr>
              <a:t>as </a:t>
            </a:r>
            <a:r>
              <a:rPr lang="en-GB" sz="2000" dirty="0" smtClean="0">
                <a:solidFill>
                  <a:srgbClr val="0064A2"/>
                </a:solidFill>
                <a:latin typeface="Arial" panose="020B0604020202020204" pitchFamily="34" charset="0"/>
                <a:ea typeface="Calibri" panose="020F0502020204030204" pitchFamily="34" charset="0"/>
              </a:rPr>
              <a:t>HMIP Purposeful </a:t>
            </a:r>
            <a:r>
              <a:rPr lang="en-GB" sz="2000" dirty="0">
                <a:solidFill>
                  <a:srgbClr val="0064A2"/>
                </a:solidFill>
                <a:latin typeface="Arial" panose="020B0604020202020204" pitchFamily="34" charset="0"/>
                <a:ea typeface="Calibri" panose="020F0502020204030204" pitchFamily="34" charset="0"/>
              </a:rPr>
              <a:t>Activity covering all education, training and employment provision – PEF, DPS, prison industries and work areas. </a:t>
            </a:r>
            <a:r>
              <a:rPr lang="en-GB" sz="2000" dirty="0" smtClean="0">
                <a:solidFill>
                  <a:srgbClr val="0064A2"/>
                </a:solidFill>
                <a:latin typeface="Arial" panose="020B0604020202020204" pitchFamily="34" charset="0"/>
                <a:ea typeface="Calibri" panose="020F0502020204030204" pitchFamily="34" charset="0"/>
              </a:rPr>
              <a:t>(</a:t>
            </a:r>
            <a:r>
              <a:rPr lang="en-GB" sz="2000" dirty="0">
                <a:solidFill>
                  <a:srgbClr val="0064A2"/>
                </a:solidFill>
                <a:latin typeface="Arial" panose="020B0604020202020204" pitchFamily="34" charset="0"/>
                <a:ea typeface="Calibri" panose="020F0502020204030204" pitchFamily="34" charset="0"/>
              </a:rPr>
              <a:t>n</a:t>
            </a:r>
            <a:r>
              <a:rPr lang="en-GB" sz="2000" dirty="0" smtClean="0">
                <a:solidFill>
                  <a:srgbClr val="0064A2"/>
                </a:solidFill>
                <a:latin typeface="Arial" panose="020B0604020202020204" pitchFamily="34" charset="0"/>
                <a:ea typeface="Calibri" panose="020F0502020204030204" pitchFamily="34" charset="0"/>
              </a:rPr>
              <a:t>o provider grade)</a:t>
            </a:r>
          </a:p>
          <a:p>
            <a:pPr marL="285750" indent="-285750">
              <a:lnSpc>
                <a:spcPct val="150000"/>
              </a:lnSpc>
              <a:buFont typeface="Arial" panose="020B0604020202020204" pitchFamily="34" charset="0"/>
              <a:buChar char="•"/>
              <a:defRPr/>
            </a:pPr>
            <a:r>
              <a:rPr lang="en-GB" sz="2000" dirty="0" smtClean="0">
                <a:solidFill>
                  <a:srgbClr val="0064A2"/>
                </a:solidFill>
                <a:latin typeface="Arial" panose="020B0604020202020204" pitchFamily="34" charset="0"/>
                <a:ea typeface="Calibri" panose="020F0502020204030204" pitchFamily="34" charset="0"/>
              </a:rPr>
              <a:t>Ofsted grading Overall Effectiveness = Leadership </a:t>
            </a:r>
            <a:r>
              <a:rPr lang="en-GB" sz="2000" dirty="0">
                <a:solidFill>
                  <a:srgbClr val="0064A2"/>
                </a:solidFill>
                <a:latin typeface="Arial" panose="020B0604020202020204" pitchFamily="34" charset="0"/>
                <a:ea typeface="Calibri" panose="020F0502020204030204" pitchFamily="34" charset="0"/>
              </a:rPr>
              <a:t>and </a:t>
            </a:r>
            <a:r>
              <a:rPr lang="en-GB" sz="2000" dirty="0" smtClean="0">
                <a:solidFill>
                  <a:srgbClr val="0064A2"/>
                </a:solidFill>
                <a:latin typeface="Arial" panose="020B0604020202020204" pitchFamily="34" charset="0"/>
                <a:ea typeface="Calibri" panose="020F0502020204030204" pitchFamily="34" charset="0"/>
              </a:rPr>
              <a:t>Management; Quality of Education (includes all outcomes); </a:t>
            </a:r>
            <a:r>
              <a:rPr lang="en-GB" sz="2000" dirty="0">
                <a:solidFill>
                  <a:srgbClr val="0064A2"/>
                </a:solidFill>
                <a:latin typeface="Arial" panose="020B0604020202020204" pitchFamily="34" charset="0"/>
                <a:ea typeface="Calibri" panose="020F0502020204030204" pitchFamily="34" charset="0"/>
              </a:rPr>
              <a:t>Behaviour and </a:t>
            </a:r>
            <a:r>
              <a:rPr lang="en-GB" sz="2000" dirty="0" smtClean="0">
                <a:solidFill>
                  <a:srgbClr val="0064A2"/>
                </a:solidFill>
                <a:latin typeface="Arial" panose="020B0604020202020204" pitchFamily="34" charset="0"/>
                <a:ea typeface="Calibri" panose="020F0502020204030204" pitchFamily="34" charset="0"/>
              </a:rPr>
              <a:t>Attitudes; </a:t>
            </a:r>
            <a:r>
              <a:rPr lang="en-GB" sz="2000" dirty="0">
                <a:solidFill>
                  <a:srgbClr val="0064A2"/>
                </a:solidFill>
                <a:latin typeface="Arial" panose="020B0604020202020204" pitchFamily="34" charset="0"/>
                <a:ea typeface="Calibri" panose="020F0502020204030204" pitchFamily="34" charset="0"/>
              </a:rPr>
              <a:t>and Personal Development. </a:t>
            </a:r>
            <a:endParaRPr lang="en-GB" sz="2000" dirty="0" smtClean="0">
              <a:solidFill>
                <a:srgbClr val="0064A2"/>
              </a:solidFill>
              <a:latin typeface="Arial" panose="020B0604020202020204" pitchFamily="34" charset="0"/>
              <a:ea typeface="Calibri" panose="020F0502020204030204" pitchFamily="34" charset="0"/>
            </a:endParaRPr>
          </a:p>
          <a:p>
            <a:pPr marL="285750" indent="-285750">
              <a:lnSpc>
                <a:spcPct val="150000"/>
              </a:lnSpc>
              <a:buFont typeface="Arial" panose="020B0604020202020204" pitchFamily="34" charset="0"/>
              <a:buChar char="•"/>
              <a:defRPr/>
            </a:pPr>
            <a:r>
              <a:rPr lang="en-GB" sz="2000" dirty="0" smtClean="0">
                <a:solidFill>
                  <a:srgbClr val="0064A2"/>
                </a:solidFill>
                <a:latin typeface="Arial" panose="020B0604020202020204" pitchFamily="34" charset="0"/>
                <a:ea typeface="Calibri" panose="020F0502020204030204" pitchFamily="34" charset="0"/>
              </a:rPr>
              <a:t>A detailed focus on curriculum design and impact – meeting the needs of and supporting all</a:t>
            </a:r>
            <a:r>
              <a:rPr lang="en-GB" sz="2000" dirty="0">
                <a:solidFill>
                  <a:srgbClr val="0064A2"/>
                </a:solidFill>
                <a:latin typeface="Arial" panose="020B0604020202020204" pitchFamily="34" charset="0"/>
                <a:ea typeface="Calibri" panose="020F0502020204030204" pitchFamily="34" charset="0"/>
              </a:rPr>
              <a:t> </a:t>
            </a:r>
            <a:r>
              <a:rPr lang="en-GB" sz="2000" dirty="0" smtClean="0">
                <a:solidFill>
                  <a:srgbClr val="0064A2"/>
                </a:solidFill>
                <a:latin typeface="Arial" panose="020B0604020202020204" pitchFamily="34" charset="0"/>
                <a:ea typeface="Calibri" panose="020F0502020204030204" pitchFamily="34" charset="0"/>
              </a:rPr>
              <a:t>(at all levels).</a:t>
            </a:r>
            <a:endParaRPr lang="en-GB" sz="20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B9B6BBF-4506-8B48-B174-6BA708B20C59}"/>
              </a:ext>
            </a:extLst>
          </p:cNvPr>
          <p:cNvSpPr/>
          <p:nvPr/>
        </p:nvSpPr>
        <p:spPr>
          <a:xfrm>
            <a:off x="4188449" y="952922"/>
            <a:ext cx="7075976" cy="523220"/>
          </a:xfrm>
          <a:prstGeom prst="rect">
            <a:avLst/>
          </a:prstGeom>
        </p:spPr>
        <p:txBody>
          <a:bodyPr wrap="none">
            <a:spAutoFit/>
          </a:bodyPr>
          <a:lstStyle/>
          <a:p>
            <a:pPr algn="ctr"/>
            <a:r>
              <a:rPr lang="en-GB" sz="2800" b="1" dirty="0" smtClean="0">
                <a:solidFill>
                  <a:srgbClr val="0070C0"/>
                </a:solidFill>
                <a:latin typeface="Arial" panose="020B0604020202020204" pitchFamily="34" charset="0"/>
                <a:ea typeface="Gotham Book" charset="0"/>
                <a:cs typeface="Arial" panose="020B0604020202020204" pitchFamily="34" charset="0"/>
              </a:rPr>
              <a:t>Ofsted Education Inspection Framework</a:t>
            </a:r>
            <a:endParaRPr lang="en-GB" sz="2800" b="1" dirty="0">
              <a:solidFill>
                <a:srgbClr val="0070C0"/>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73240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F9C879F-A8CC-1448-8550-3F37FC1B7A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743" y="263471"/>
            <a:ext cx="3308137" cy="6672022"/>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411238"/>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9461" y="-73004"/>
            <a:ext cx="1255830" cy="1257749"/>
          </a:xfrm>
          <a:prstGeom prst="rect">
            <a:avLst/>
          </a:prstGeom>
        </p:spPr>
      </p:pic>
      <p:sp>
        <p:nvSpPr>
          <p:cNvPr id="18" name="Rectangle 17"/>
          <p:cNvSpPr/>
          <p:nvPr/>
        </p:nvSpPr>
        <p:spPr>
          <a:xfrm>
            <a:off x="1074167" y="1035136"/>
            <a:ext cx="10528947" cy="369332"/>
          </a:xfrm>
          <a:prstGeom prst="rect">
            <a:avLst/>
          </a:prstGeom>
        </p:spPr>
        <p:txBody>
          <a:bodyPr wrap="square">
            <a:spAutoFit/>
          </a:bodyPr>
          <a:lstStyle/>
          <a:p>
            <a:pPr marL="642366" lvl="1" indent="-285750">
              <a:buFont typeface="Arial" panose="020B0604020202020204" pitchFamily="34" charset="0"/>
              <a:buChar char="•"/>
            </a:pPr>
            <a:endParaRPr lang="en-GB" dirty="0">
              <a:solidFill>
                <a:srgbClr val="002060"/>
              </a:solidFill>
              <a:latin typeface="Gotham Book"/>
            </a:endParaRPr>
          </a:p>
        </p:txBody>
      </p:sp>
      <p:sp>
        <p:nvSpPr>
          <p:cNvPr id="16" name="Content Placeholder 2"/>
          <p:cNvSpPr txBox="1">
            <a:spLocks/>
          </p:cNvSpPr>
          <p:nvPr/>
        </p:nvSpPr>
        <p:spPr>
          <a:xfrm>
            <a:off x="4084894" y="1701704"/>
            <a:ext cx="8733294" cy="48385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t"/>
            <a:endParaRPr lang="en-GB" sz="2000" b="1" dirty="0">
              <a:solidFill>
                <a:srgbClr val="0064A2"/>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35AE9C7-1D03-0646-AF7F-74B34AD505CE}"/>
              </a:ext>
            </a:extLst>
          </p:cNvPr>
          <p:cNvSpPr/>
          <p:nvPr/>
        </p:nvSpPr>
        <p:spPr>
          <a:xfrm>
            <a:off x="3944469" y="1404468"/>
            <a:ext cx="7461468" cy="5044458"/>
          </a:xfrm>
          <a:prstGeom prst="rect">
            <a:avLst/>
          </a:prstGeom>
        </p:spPr>
        <p:txBody>
          <a:bodyPr wrap="square" anchor="t" anchorCtr="0">
            <a:noAutofit/>
          </a:bodyPr>
          <a:lstStyle/>
          <a:p>
            <a:pPr marL="285750" indent="-285750">
              <a:buFont typeface="Arial" panose="020B0604020202020204" pitchFamily="34" charset="0"/>
              <a:buChar char="•"/>
            </a:pPr>
            <a:r>
              <a:rPr lang="en-GB" sz="2000" dirty="0" smtClean="0">
                <a:solidFill>
                  <a:srgbClr val="0064A2"/>
                </a:solidFill>
                <a:latin typeface="Arial" panose="020B0604020202020204" pitchFamily="34" charset="0"/>
                <a:cs typeface="Arial" panose="020B0604020202020204" pitchFamily="34" charset="0"/>
              </a:rPr>
              <a:t>Need to ensure a wide range of opportunities at all levels including open / distance learning and higher education.</a:t>
            </a:r>
          </a:p>
          <a:p>
            <a:pPr marL="285750" indent="-285750">
              <a:buFont typeface="Arial" panose="020B0604020202020204" pitchFamily="34" charset="0"/>
              <a:buChar char="•"/>
            </a:pPr>
            <a:r>
              <a:rPr lang="en-GB" sz="2000" dirty="0" smtClean="0">
                <a:solidFill>
                  <a:srgbClr val="0064A2"/>
                </a:solidFill>
                <a:latin typeface="Arial" panose="020B0604020202020204" pitchFamily="34" charset="0"/>
                <a:cs typeface="Arial" panose="020B0604020202020204" pitchFamily="34" charset="0"/>
              </a:rPr>
              <a:t>Specific and embedded development and of English, maths and ICT contextualised for life and work.</a:t>
            </a:r>
          </a:p>
          <a:p>
            <a:pPr marL="285750" indent="-285750">
              <a:buFont typeface="Arial" panose="020B0604020202020204" pitchFamily="34" charset="0"/>
              <a:buChar char="•"/>
            </a:pPr>
            <a:r>
              <a:rPr lang="en-GB" sz="2000" dirty="0" smtClean="0">
                <a:solidFill>
                  <a:srgbClr val="0064A2"/>
                </a:solidFill>
                <a:latin typeface="Arial" panose="020B0604020202020204" pitchFamily="34" charset="0"/>
                <a:cs typeface="Arial" panose="020B0604020202020204" pitchFamily="34" charset="0"/>
              </a:rPr>
              <a:t>Vocational training and qualifications sought by industry (including move towards T Levels) and the development of transferable and specific employability skills (including entrepreneurship and self-employment).</a:t>
            </a:r>
          </a:p>
          <a:p>
            <a:pPr marL="285750" indent="-285750">
              <a:buFont typeface="Arial" panose="020B0604020202020204" pitchFamily="34" charset="0"/>
              <a:buChar char="•"/>
            </a:pPr>
            <a:r>
              <a:rPr lang="en-GB" sz="2000" dirty="0" smtClean="0">
                <a:solidFill>
                  <a:srgbClr val="0064A2"/>
                </a:solidFill>
                <a:latin typeface="Arial" panose="020B0604020202020204" pitchFamily="34" charset="0"/>
                <a:cs typeface="Arial" panose="020B0604020202020204" pitchFamily="34" charset="0"/>
              </a:rPr>
              <a:t>Personal and Social Development (PSD) courses and community activities encouraging behaviour and attitudes to support resettlement and family / society reintegration.</a:t>
            </a:r>
          </a:p>
          <a:p>
            <a:pPr marL="285750" indent="-285750">
              <a:buFont typeface="Arial" panose="020B0604020202020204" pitchFamily="34" charset="0"/>
              <a:buChar char="•"/>
            </a:pPr>
            <a:r>
              <a:rPr lang="en-GB" sz="2000" dirty="0" smtClean="0">
                <a:solidFill>
                  <a:srgbClr val="0064A2"/>
                </a:solidFill>
                <a:latin typeface="Arial" panose="020B0604020202020204" pitchFamily="34" charset="0"/>
                <a:cs typeface="Arial" panose="020B0604020202020204" pitchFamily="34" charset="0"/>
              </a:rPr>
              <a:t>Promotion of positive mental health, emotional and physical well-being including self-awareness, self-confidence, aspiration, coping mechanisms and empathy.</a:t>
            </a:r>
          </a:p>
          <a:p>
            <a:pPr marL="285750" indent="-285750">
              <a:buFont typeface="Arial" panose="020B0604020202020204" pitchFamily="34" charset="0"/>
              <a:buChar char="•"/>
            </a:pPr>
            <a:r>
              <a:rPr lang="en-GB" sz="2000" dirty="0" smtClean="0">
                <a:solidFill>
                  <a:srgbClr val="0064A2"/>
                </a:solidFill>
                <a:latin typeface="Arial" panose="020B0604020202020204" pitchFamily="34" charset="0"/>
                <a:cs typeface="Arial" panose="020B0604020202020204" pitchFamily="34" charset="0"/>
              </a:rPr>
              <a:t>Creative arts for pleasure and purpose.</a:t>
            </a:r>
          </a:p>
          <a:p>
            <a:pPr marL="285750" indent="-285750">
              <a:buFont typeface="Arial" panose="020B0604020202020204" pitchFamily="34" charset="0"/>
              <a:buChar char="•"/>
            </a:pPr>
            <a:r>
              <a:rPr lang="en-GB" sz="2000" dirty="0" smtClean="0">
                <a:solidFill>
                  <a:srgbClr val="0064A2"/>
                </a:solidFill>
                <a:latin typeface="Arial" panose="020B0604020202020204" pitchFamily="34" charset="0"/>
                <a:cs typeface="Arial" panose="020B0604020202020204" pitchFamily="34" charset="0"/>
              </a:rPr>
              <a:t>Assessment and support for LDD with transferable records.</a:t>
            </a:r>
          </a:p>
          <a:p>
            <a:pPr marL="285750" indent="-285750">
              <a:buFont typeface="Arial" panose="020B0604020202020204" pitchFamily="34" charset="0"/>
              <a:buChar char="•"/>
            </a:pPr>
            <a:endParaRPr lang="en-GB" sz="2000" dirty="0" smtClean="0">
              <a:solidFill>
                <a:srgbClr val="0064A2"/>
              </a:solidFill>
              <a:latin typeface="Arial" panose="020B0604020202020204" pitchFamily="34" charset="0"/>
              <a:cs typeface="Arial" panose="020B0604020202020204" pitchFamily="34" charset="0"/>
            </a:endParaRPr>
          </a:p>
          <a:p>
            <a:endParaRPr lang="en-GB" b="1" dirty="0"/>
          </a:p>
          <a:p>
            <a:pPr marL="285750" indent="-285750">
              <a:lnSpc>
                <a:spcPct val="150000"/>
              </a:lnSpc>
              <a:buFont typeface="Arial" panose="020B0604020202020204" pitchFamily="34" charset="0"/>
              <a:buChar char="•"/>
              <a:defRPr/>
            </a:pPr>
            <a:endParaRPr lang="en-GB" sz="2000" dirty="0" smtClean="0">
              <a:solidFill>
                <a:srgbClr val="0064A2"/>
              </a:solidFill>
              <a:latin typeface="Arial" panose="020B0604020202020204" pitchFamily="34" charset="0"/>
              <a:ea typeface="Microsoft Sans Serif"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B9B6BBF-4506-8B48-B174-6BA708B20C59}"/>
              </a:ext>
            </a:extLst>
          </p:cNvPr>
          <p:cNvSpPr/>
          <p:nvPr/>
        </p:nvSpPr>
        <p:spPr>
          <a:xfrm>
            <a:off x="4322317" y="794861"/>
            <a:ext cx="6785768" cy="523220"/>
          </a:xfrm>
          <a:prstGeom prst="rect">
            <a:avLst/>
          </a:prstGeom>
        </p:spPr>
        <p:txBody>
          <a:bodyPr wrap="none">
            <a:spAutoFit/>
          </a:bodyPr>
          <a:lstStyle/>
          <a:p>
            <a:pPr algn="ctr"/>
            <a:r>
              <a:rPr lang="en-GB" sz="2800" b="1" dirty="0" smtClean="0">
                <a:solidFill>
                  <a:srgbClr val="0070C0"/>
                </a:solidFill>
                <a:latin typeface="Arial" panose="020B0604020202020204" pitchFamily="34" charset="0"/>
                <a:ea typeface="Gotham Book" charset="0"/>
                <a:cs typeface="Arial" panose="020B0604020202020204" pitchFamily="34" charset="0"/>
              </a:rPr>
              <a:t>Holistic Education – Work in Progress </a:t>
            </a:r>
            <a:endParaRPr lang="en-GB" sz="2800" b="1" dirty="0">
              <a:solidFill>
                <a:srgbClr val="0070C0"/>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9077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7AB817-D47F-E347-85F1-93357F4EF1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9986" y="-154984"/>
            <a:ext cx="10764267" cy="7167967"/>
          </a:xfrm>
          <a:prstGeom prst="rect">
            <a:avLst/>
          </a:prstGeom>
        </p:spPr>
      </p:pic>
      <p:sp>
        <p:nvSpPr>
          <p:cNvPr id="4" name="Rectangle 3"/>
          <p:cNvSpPr/>
          <p:nvPr/>
        </p:nvSpPr>
        <p:spPr>
          <a:xfrm rot="555941">
            <a:off x="-1011434" y="-1789037"/>
            <a:ext cx="8620730" cy="10083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46548" y="3018353"/>
            <a:ext cx="2251707" cy="461665"/>
          </a:xfrm>
          <a:prstGeom prst="rect">
            <a:avLst/>
          </a:prstGeom>
        </p:spPr>
        <p:txBody>
          <a:bodyPr wrap="none">
            <a:spAutoFit/>
          </a:bodyPr>
          <a:lstStyle/>
          <a:p>
            <a:r>
              <a:rPr lang="en-GB" sz="2400" b="1" dirty="0">
                <a:solidFill>
                  <a:srgbClr val="0070C0"/>
                </a:solidFill>
                <a:latin typeface="Arial Black" panose="020B0604020202020204" pitchFamily="34" charset="0"/>
                <a:ea typeface="Gotham Book" charset="0"/>
                <a:cs typeface="Arial Black" panose="020B0604020202020204" pitchFamily="34" charset="0"/>
              </a:rPr>
              <a:t>THANK YOU</a:t>
            </a:r>
            <a:endParaRPr lang="en-GB" sz="2400" dirty="0">
              <a:solidFill>
                <a:srgbClr val="0070C0"/>
              </a:solidFill>
              <a:latin typeface="Arial" panose="020B0604020202020204" pitchFamily="34" charset="0"/>
              <a:ea typeface="Gotham Book" charset="0"/>
              <a:cs typeface="Arial" panose="020B0604020202020204" pitchFamily="34" charset="0"/>
            </a:endParaRPr>
          </a:p>
        </p:txBody>
      </p:sp>
      <p:sp>
        <p:nvSpPr>
          <p:cNvPr id="8" name="Rectangle 7"/>
          <p:cNvSpPr/>
          <p:nvPr/>
        </p:nvSpPr>
        <p:spPr>
          <a:xfrm>
            <a:off x="592104" y="2053730"/>
            <a:ext cx="2793258" cy="830997"/>
          </a:xfrm>
          <a:prstGeom prst="rect">
            <a:avLst/>
          </a:prstGeom>
        </p:spPr>
        <p:txBody>
          <a:bodyPr wrap="square">
            <a:spAutoFit/>
          </a:bodyPr>
          <a:lstStyle/>
          <a:p>
            <a:endParaRPr lang="en-US" sz="4800" spc="-150" dirty="0">
              <a:solidFill>
                <a:srgbClr val="0070C0"/>
              </a:solidFill>
              <a:latin typeface="Gotham Book" charset="0"/>
              <a:ea typeface="Gotham Book" charset="0"/>
              <a:cs typeface="Gotham Book" charset="0"/>
            </a:endParaRPr>
          </a:p>
        </p:txBody>
      </p:sp>
      <p:pic>
        <p:nvPicPr>
          <p:cNvPr id="11" name="Picture 10">
            <a:extLst>
              <a:ext uri="{FF2B5EF4-FFF2-40B4-BE49-F238E27FC236}">
                <a16:creationId xmlns:a16="http://schemas.microsoft.com/office/drawing/2014/main" id="{E9778D0C-7B24-7040-BC5B-89A1C8946192}"/>
              </a:ext>
            </a:extLst>
          </p:cNvPr>
          <p:cNvPicPr>
            <a:picLocks noChangeAspect="1"/>
          </p:cNvPicPr>
          <p:nvPr/>
        </p:nvPicPr>
        <p:blipFill>
          <a:blip r:embed="rId4"/>
          <a:stretch>
            <a:fillRect/>
          </a:stretch>
        </p:blipFill>
        <p:spPr>
          <a:xfrm>
            <a:off x="553357" y="469367"/>
            <a:ext cx="2964628" cy="793680"/>
          </a:xfrm>
          <a:prstGeom prst="rect">
            <a:avLst/>
          </a:prstGeom>
        </p:spPr>
      </p:pic>
      <p:pic>
        <p:nvPicPr>
          <p:cNvPr id="12" name="Content Placeholder 9">
            <a:extLst>
              <a:ext uri="{FF2B5EF4-FFF2-40B4-BE49-F238E27FC236}">
                <a16:creationId xmlns:a16="http://schemas.microsoft.com/office/drawing/2014/main" id="{98C1FC5A-75E6-EC4E-B79D-B9A4B79A186C}"/>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1893377" y="4858382"/>
            <a:ext cx="893313" cy="893313"/>
          </a:xfrm>
        </p:spPr>
      </p:pic>
      <p:grpSp>
        <p:nvGrpSpPr>
          <p:cNvPr id="13" name="Group 12">
            <a:extLst>
              <a:ext uri="{FF2B5EF4-FFF2-40B4-BE49-F238E27FC236}">
                <a16:creationId xmlns:a16="http://schemas.microsoft.com/office/drawing/2014/main" id="{E17A1C5B-1B44-EF42-B801-721B35921F64}"/>
              </a:ext>
            </a:extLst>
          </p:cNvPr>
          <p:cNvGrpSpPr/>
          <p:nvPr/>
        </p:nvGrpSpPr>
        <p:grpSpPr>
          <a:xfrm>
            <a:off x="458225" y="4639677"/>
            <a:ext cx="5868464" cy="1996410"/>
            <a:chOff x="458225" y="4261307"/>
            <a:chExt cx="5868464" cy="1996409"/>
          </a:xfrm>
        </p:grpSpPr>
        <p:pic>
          <p:nvPicPr>
            <p:cNvPr id="14" name="Picture 13">
              <a:extLst>
                <a:ext uri="{FF2B5EF4-FFF2-40B4-BE49-F238E27FC236}">
                  <a16:creationId xmlns:a16="http://schemas.microsoft.com/office/drawing/2014/main" id="{D46E50A6-1805-0B48-B5A5-60E7EDC25AE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33619" y="4532596"/>
              <a:ext cx="1158278" cy="788139"/>
            </a:xfrm>
            <a:prstGeom prst="rect">
              <a:avLst/>
            </a:prstGeom>
          </p:spPr>
        </p:pic>
        <p:pic>
          <p:nvPicPr>
            <p:cNvPr id="15" name="Picture 14">
              <a:extLst>
                <a:ext uri="{FF2B5EF4-FFF2-40B4-BE49-F238E27FC236}">
                  <a16:creationId xmlns:a16="http://schemas.microsoft.com/office/drawing/2014/main" id="{D1B8409D-711F-ED4F-A682-F71AC72684C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02559" y="4557494"/>
              <a:ext cx="883929" cy="738341"/>
            </a:xfrm>
            <a:prstGeom prst="rect">
              <a:avLst/>
            </a:prstGeom>
          </p:spPr>
        </p:pic>
        <p:pic>
          <p:nvPicPr>
            <p:cNvPr id="16" name="Picture 15">
              <a:extLst>
                <a:ext uri="{FF2B5EF4-FFF2-40B4-BE49-F238E27FC236}">
                  <a16:creationId xmlns:a16="http://schemas.microsoft.com/office/drawing/2014/main" id="{F6ED4193-4798-1F49-A7E1-989939A37F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27932" y="5818579"/>
              <a:ext cx="1686122" cy="312245"/>
            </a:xfrm>
            <a:prstGeom prst="rect">
              <a:avLst/>
            </a:prstGeom>
          </p:spPr>
        </p:pic>
        <p:pic>
          <p:nvPicPr>
            <p:cNvPr id="17" name="Picture 16">
              <a:extLst>
                <a:ext uri="{FF2B5EF4-FFF2-40B4-BE49-F238E27FC236}">
                  <a16:creationId xmlns:a16="http://schemas.microsoft.com/office/drawing/2014/main" id="{FC1CD3DC-69CC-D04A-8106-8125BBE829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22177" y="5691689"/>
              <a:ext cx="1704512" cy="566027"/>
            </a:xfrm>
            <a:prstGeom prst="rect">
              <a:avLst/>
            </a:prstGeom>
          </p:spPr>
        </p:pic>
        <p:pic>
          <p:nvPicPr>
            <p:cNvPr id="18" name="Picture 17">
              <a:extLst>
                <a:ext uri="{FF2B5EF4-FFF2-40B4-BE49-F238E27FC236}">
                  <a16:creationId xmlns:a16="http://schemas.microsoft.com/office/drawing/2014/main" id="{61D39373-56A5-DB4D-B6B8-015305D9169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1917" y="5788827"/>
              <a:ext cx="1566248" cy="371755"/>
            </a:xfrm>
            <a:prstGeom prst="rect">
              <a:avLst/>
            </a:prstGeom>
          </p:spPr>
        </p:pic>
        <p:pic>
          <p:nvPicPr>
            <p:cNvPr id="20" name="Picture 19">
              <a:extLst>
                <a:ext uri="{FF2B5EF4-FFF2-40B4-BE49-F238E27FC236}">
                  <a16:creationId xmlns:a16="http://schemas.microsoft.com/office/drawing/2014/main" id="{8AD24D7A-E63B-9D49-8AC9-7FE0136C188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8225" y="4261307"/>
              <a:ext cx="1053652" cy="1336643"/>
            </a:xfrm>
            <a:prstGeom prst="rect">
              <a:avLst/>
            </a:prstGeom>
          </p:spPr>
        </p:pic>
      </p:grpSp>
    </p:spTree>
    <p:extLst>
      <p:ext uri="{BB962C8B-B14F-4D97-AF65-F5344CB8AC3E}">
        <p14:creationId xmlns:p14="http://schemas.microsoft.com/office/powerpoint/2010/main" val="180055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9995</TotalTime>
  <Words>619</Words>
  <Application>Microsoft Office PowerPoint</Application>
  <PresentationFormat>Widescreen</PresentationFormat>
  <Paragraphs>55</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Black</vt:lpstr>
      <vt:lpstr>Calibri</vt:lpstr>
      <vt:lpstr>Calibri Light</vt:lpstr>
      <vt:lpstr>Gotham Book</vt:lpstr>
      <vt:lpstr>Microsoft Sans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Joseph Coules</cp:lastModifiedBy>
  <cp:revision>340</cp:revision>
  <cp:lastPrinted>2018-03-21T12:42:23Z</cp:lastPrinted>
  <dcterms:created xsi:type="dcterms:W3CDTF">2017-01-09T16:41:49Z</dcterms:created>
  <dcterms:modified xsi:type="dcterms:W3CDTF">2019-05-20T11:00:41Z</dcterms:modified>
</cp:coreProperties>
</file>